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64.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529" r:id="rId2"/>
    <p:sldId id="520" r:id="rId3"/>
    <p:sldId id="521" r:id="rId4"/>
    <p:sldId id="522" r:id="rId5"/>
    <p:sldId id="523" r:id="rId6"/>
    <p:sldId id="524" r:id="rId7"/>
    <p:sldId id="525" r:id="rId8"/>
    <p:sldId id="526" r:id="rId9"/>
    <p:sldId id="527" r:id="rId10"/>
    <p:sldId id="260" r:id="rId11"/>
  </p:sldIdLst>
  <p:sldSz cx="12192000"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982">
          <p15:clr>
            <a:srgbClr val="A4A3A4"/>
          </p15:clr>
        </p15:guide>
        <p15:guide id="2" pos="3895">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BF1913"/>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78" autoAdjust="0"/>
    <p:restoredTop sz="97232" autoAdjust="0"/>
  </p:normalViewPr>
  <p:slideViewPr>
    <p:cSldViewPr snapToGrid="0">
      <p:cViewPr varScale="1">
        <p:scale>
          <a:sx n="69" d="100"/>
          <a:sy n="69" d="100"/>
        </p:scale>
        <p:origin x="-816" y="-96"/>
      </p:cViewPr>
      <p:guideLst>
        <p:guide orient="horz" pos="1982"/>
        <p:guide pos="3895"/>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2022/10/18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68426331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2022/10/18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extLst>
      <p:ext uri="{BB962C8B-B14F-4D97-AF65-F5344CB8AC3E}">
        <p14:creationId xmlns:p14="http://schemas.microsoft.com/office/powerpoint/2010/main" val="13888546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694F384-1D1D-4AAD-AE68-D802FD718032}"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2022/10/18</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transition spd="slow"/>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2022/10/18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transition spd="slow"/>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2022/10/18</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transition spd="slow"/>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页">
    <p:bg>
      <p:bgPr>
        <a:solidFill>
          <a:srgbClr val="FFFFF5"/>
        </a:solidFill>
        <a:effectLst/>
      </p:bgPr>
    </p:bg>
    <p:spTree>
      <p:nvGrpSpPr>
        <p:cNvPr id="1" name=""/>
        <p:cNvGrpSpPr/>
        <p:nvPr/>
      </p:nvGrpSpPr>
      <p:grpSpPr>
        <a:xfrm>
          <a:off x="0" y="0"/>
          <a:ext cx="0" cy="0"/>
          <a:chOff x="0" y="0"/>
          <a:chExt cx="0" cy="0"/>
        </a:xfrm>
      </p:grpSpPr>
      <p:pic>
        <p:nvPicPr>
          <p:cNvPr id="4" name="图片 6"/>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2174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863657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2022/10/18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2022/10/18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2022/10/18</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2022/10/18</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2022/10/18</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2022/10/18</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2022/10/18</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transition spd="slow"/>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2022/10/18</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transition spd="slow"/>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tags" Target="../tags/tag6.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tags" Target="../tags/tag4.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19" Type="http://schemas.openxmlformats.org/officeDocument/2006/relationships/tags" Target="../tags/tag7.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6"/>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7"/>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2022/10/18</a:t>
            </a:fld>
            <a:endParaRPr lang="zh-CN" altLang="en-US"/>
          </a:p>
        </p:txBody>
      </p:sp>
      <p:sp>
        <p:nvSpPr>
          <p:cNvPr id="5" name="页脚占位符 4"/>
          <p:cNvSpPr>
            <a:spLocks noGrp="1"/>
          </p:cNvSpPr>
          <p:nvPr>
            <p:ph type="ftr" sz="quarter" idx="3"/>
            <p:custDataLst>
              <p:tags r:id="rId18"/>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4"/>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transition spd="slow"/>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6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24616"/>
          <p:cNvSpPr>
            <a:spLocks noChangeArrowheads="1"/>
          </p:cNvSpPr>
          <p:nvPr/>
        </p:nvSpPr>
        <p:spPr bwMode="auto">
          <a:xfrm>
            <a:off x="1076679" y="2642736"/>
            <a:ext cx="10038737" cy="975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a14:hiddenLine>
            </a:ext>
          </a:extLst>
        </p:spPr>
        <p:txBody>
          <a:bodyPr wrap="square" lIns="45716" tIns="45716" rIns="45716" bIns="45716" anchor="ctr">
            <a:spAutoFit/>
          </a:bodyPr>
          <a:lstStyle>
            <a:lvl1pPr marL="457200">
              <a:defRPr sz="3600">
                <a:solidFill>
                  <a:srgbClr val="000000"/>
                </a:solidFill>
                <a:latin typeface="Helvetica" panose="020B0604020202020204" pitchFamily="34" charset="0"/>
                <a:sym typeface="Helvetica" panose="020B0604020202020204" pitchFamily="34" charset="0"/>
              </a:defRPr>
            </a:lvl1pPr>
            <a:lvl2pPr>
              <a:defRPr sz="3600">
                <a:solidFill>
                  <a:srgbClr val="000000"/>
                </a:solidFill>
                <a:latin typeface="Helvetica" panose="020B0604020202020204" pitchFamily="34" charset="0"/>
                <a:sym typeface="Helvetica" panose="020B0604020202020204" pitchFamily="34" charset="0"/>
              </a:defRPr>
            </a:lvl2pPr>
            <a:lvl3pPr>
              <a:defRPr sz="3600">
                <a:solidFill>
                  <a:srgbClr val="000000"/>
                </a:solidFill>
                <a:latin typeface="Helvetica" panose="020B0604020202020204" pitchFamily="34" charset="0"/>
                <a:sym typeface="Helvetica" panose="020B0604020202020204" pitchFamily="34" charset="0"/>
              </a:defRPr>
            </a:lvl3pPr>
            <a:lvl4pPr>
              <a:defRPr sz="3600">
                <a:solidFill>
                  <a:srgbClr val="000000"/>
                </a:solidFill>
                <a:latin typeface="Helvetica" panose="020B0604020202020204" pitchFamily="34" charset="0"/>
                <a:sym typeface="Helvetica" panose="020B0604020202020204" pitchFamily="34" charset="0"/>
              </a:defRPr>
            </a:lvl4pPr>
            <a:lvl5pPr>
              <a:defRPr sz="3600">
                <a:solidFill>
                  <a:srgbClr val="000000"/>
                </a:solidFill>
                <a:latin typeface="Helvetica" panose="020B0604020202020204" pitchFamily="34" charset="0"/>
                <a:sym typeface="Helvetica" panose="020B0604020202020204" pitchFamily="34" charset="0"/>
              </a:defRPr>
            </a:lvl5pPr>
            <a:lvl6pPr fontAlgn="base">
              <a:spcBef>
                <a:spcPct val="0"/>
              </a:spcBef>
              <a:spcAft>
                <a:spcPct val="0"/>
              </a:spcAft>
              <a:buFont typeface="Arial" panose="020B0604020202020204" pitchFamily="34" charset="0"/>
              <a:defRPr sz="3600">
                <a:solidFill>
                  <a:srgbClr val="000000"/>
                </a:solidFill>
                <a:latin typeface="Helvetica" panose="020B0604020202020204" pitchFamily="34" charset="0"/>
                <a:sym typeface="Helvetica" panose="020B0604020202020204" pitchFamily="34" charset="0"/>
              </a:defRPr>
            </a:lvl6pPr>
            <a:lvl7pPr fontAlgn="base">
              <a:spcBef>
                <a:spcPct val="0"/>
              </a:spcBef>
              <a:spcAft>
                <a:spcPct val="0"/>
              </a:spcAft>
              <a:buFont typeface="Arial" panose="020B0604020202020204" pitchFamily="34" charset="0"/>
              <a:defRPr sz="3600">
                <a:solidFill>
                  <a:srgbClr val="000000"/>
                </a:solidFill>
                <a:latin typeface="Helvetica" panose="020B0604020202020204" pitchFamily="34" charset="0"/>
                <a:sym typeface="Helvetica" panose="020B0604020202020204" pitchFamily="34" charset="0"/>
              </a:defRPr>
            </a:lvl7pPr>
            <a:lvl8pPr fontAlgn="base">
              <a:spcBef>
                <a:spcPct val="0"/>
              </a:spcBef>
              <a:spcAft>
                <a:spcPct val="0"/>
              </a:spcAft>
              <a:buFont typeface="Arial" panose="020B0604020202020204" pitchFamily="34" charset="0"/>
              <a:defRPr sz="3600">
                <a:solidFill>
                  <a:srgbClr val="000000"/>
                </a:solidFill>
                <a:latin typeface="Helvetica" panose="020B0604020202020204" pitchFamily="34" charset="0"/>
                <a:sym typeface="Helvetica" panose="020B0604020202020204" pitchFamily="34" charset="0"/>
              </a:defRPr>
            </a:lvl8pPr>
            <a:lvl9pPr fontAlgn="base">
              <a:spcBef>
                <a:spcPct val="0"/>
              </a:spcBef>
              <a:spcAft>
                <a:spcPct val="0"/>
              </a:spcAft>
              <a:buFont typeface="Arial" panose="020B0604020202020204" pitchFamily="34" charset="0"/>
              <a:defRPr sz="3600">
                <a:solidFill>
                  <a:srgbClr val="000000"/>
                </a:solidFill>
                <a:latin typeface="Helvetica" panose="020B0604020202020204" pitchFamily="34" charset="0"/>
                <a:sym typeface="Helvetica" panose="020B0604020202020204" pitchFamily="34" charset="0"/>
              </a:defRPr>
            </a:lvl9pPr>
          </a:lstStyle>
          <a:p>
            <a:pPr marL="0" marR="0" lvl="0" indent="0" algn="ctr" defTabSz="914400" rtl="0" eaLnBrk="1" fontAlgn="base" latinLnBrk="0" hangingPunct="0">
              <a:lnSpc>
                <a:spcPct val="120000"/>
              </a:lnSpc>
              <a:spcBef>
                <a:spcPct val="0"/>
              </a:spcBef>
              <a:spcAft>
                <a:spcPct val="0"/>
              </a:spcAft>
              <a:buClrTx/>
              <a:buSzTx/>
              <a:buFontTx/>
              <a:buNone/>
              <a:defRPr/>
            </a:pPr>
            <a:r>
              <a:rPr kumimoji="0" lang="zh-CN" altLang="en-US" sz="4800" b="1"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华文中宋" panose="02010600040101010101" pitchFamily="2" charset="-122"/>
                <a:ea typeface="华文中宋" panose="02010600040101010101" pitchFamily="2" charset="-122"/>
                <a:cs typeface="+mn-cs"/>
                <a:sym typeface="Heiti SC Medium" charset="0"/>
              </a:rPr>
              <a:t>新时代中国特色社会主义理论与实践</a:t>
            </a:r>
          </a:p>
        </p:txBody>
      </p:sp>
      <p:sp>
        <p:nvSpPr>
          <p:cNvPr id="2" name="TextBox 1"/>
          <p:cNvSpPr txBox="1"/>
          <p:nvPr/>
        </p:nvSpPr>
        <p:spPr>
          <a:xfrm>
            <a:off x="2963008" y="4059365"/>
            <a:ext cx="5864469" cy="954107"/>
          </a:xfrm>
          <a:prstGeom prst="rect">
            <a:avLst/>
          </a:prstGeom>
          <a:noFill/>
        </p:spPr>
        <p:txBody>
          <a:bodyPr wrap="square" rtlCol="0">
            <a:spAutoFit/>
          </a:bodyPr>
          <a:lstStyle/>
          <a:p>
            <a:pPr algn="ctr"/>
            <a:r>
              <a:rPr lang="zh-CN" altLang="en-US" sz="2800" b="1" dirty="0">
                <a:solidFill>
                  <a:schemeClr val="bg1"/>
                </a:solidFill>
                <a:latin typeface="华文中宋" pitchFamily="2" charset="-122"/>
                <a:ea typeface="华文中宋" pitchFamily="2" charset="-122"/>
              </a:rPr>
              <a:t>刘</a:t>
            </a:r>
            <a:r>
              <a:rPr lang="zh-CN" altLang="en-US" sz="2800" b="1" dirty="0" smtClean="0">
                <a:solidFill>
                  <a:schemeClr val="bg1"/>
                </a:solidFill>
                <a:latin typeface="华文中宋" pitchFamily="2" charset="-122"/>
                <a:ea typeface="华文中宋" pitchFamily="2" charset="-122"/>
              </a:rPr>
              <a:t>波</a:t>
            </a:r>
            <a:endParaRPr lang="en-US" altLang="zh-CN" sz="2800" b="1" dirty="0" smtClean="0">
              <a:solidFill>
                <a:schemeClr val="bg1"/>
              </a:solidFill>
              <a:latin typeface="华文中宋" pitchFamily="2" charset="-122"/>
              <a:ea typeface="华文中宋" pitchFamily="2" charset="-122"/>
            </a:endParaRPr>
          </a:p>
          <a:p>
            <a:pPr algn="ctr"/>
            <a:r>
              <a:rPr lang="en-US" altLang="zh-CN" sz="2800" b="1" dirty="0" smtClean="0">
                <a:solidFill>
                  <a:schemeClr val="bg1"/>
                </a:solidFill>
                <a:latin typeface="华文中宋" pitchFamily="2" charset="-122"/>
                <a:ea typeface="华文中宋" pitchFamily="2" charset="-122"/>
              </a:rPr>
              <a:t>liuboowisdom@126.com</a:t>
            </a:r>
            <a:endParaRPr lang="en-US" altLang="zh-CN" sz="2800" b="1" dirty="0">
              <a:solidFill>
                <a:schemeClr val="bg1"/>
              </a:solidFill>
              <a:latin typeface="华文中宋" pitchFamily="2" charset="-122"/>
              <a:ea typeface="华文中宋" pitchFamily="2" charset="-122"/>
            </a:endParaRPr>
          </a:p>
        </p:txBody>
      </p:sp>
    </p:spTree>
    <p:extLst>
      <p:ext uri="{BB962C8B-B14F-4D97-AF65-F5344CB8AC3E}">
        <p14:creationId xmlns:p14="http://schemas.microsoft.com/office/powerpoint/2010/main" val="8617430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stretch>
            <a:fillRect/>
          </a:stretch>
        </a:blipFill>
        <a:effectLst/>
      </p:bgPr>
    </p:bg>
    <p:spTree>
      <p:nvGrpSpPr>
        <p:cNvPr id="1" name=""/>
        <p:cNvGrpSpPr/>
        <p:nvPr/>
      </p:nvGrpSpPr>
      <p:grpSpPr>
        <a:xfrm>
          <a:off x="0" y="0"/>
          <a:ext cx="0" cy="0"/>
          <a:chOff x="0" y="0"/>
          <a:chExt cx="0" cy="0"/>
        </a:xfrm>
      </p:grpSpPr>
      <p:sp>
        <p:nvSpPr>
          <p:cNvPr id="5" name="矩形 4"/>
          <p:cNvSpPr/>
          <p:nvPr/>
        </p:nvSpPr>
        <p:spPr>
          <a:xfrm>
            <a:off x="0" y="0"/>
            <a:ext cx="12192000" cy="6842760"/>
          </a:xfrm>
          <a:prstGeom prst="rect">
            <a:avLst/>
          </a:prstGeom>
          <a:gradFill>
            <a:gsLst>
              <a:gs pos="19000">
                <a:srgbClr val="FBFDFF">
                  <a:alpha val="90000"/>
                </a:srgbClr>
              </a:gs>
              <a:gs pos="0">
                <a:schemeClr val="accent1">
                  <a:lumMod val="5000"/>
                  <a:lumOff val="95000"/>
                  <a:alpha val="92000"/>
                </a:schemeClr>
              </a:gs>
              <a:gs pos="100000">
                <a:schemeClr val="bg1">
                  <a:alpha val="7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3261360" y="2154555"/>
            <a:ext cx="5669280" cy="1198880"/>
          </a:xfrm>
          <a:prstGeom prst="rect">
            <a:avLst/>
          </a:prstGeom>
          <a:noFill/>
        </p:spPr>
        <p:txBody>
          <a:bodyPr wrap="none" rtlCol="0">
            <a:spAutoFit/>
          </a:bodyPr>
          <a:lstStyle/>
          <a:p>
            <a:r>
              <a:rPr lang="zh-CN" sz="7200">
                <a:solidFill>
                  <a:srgbClr val="BF1913"/>
                </a:solidFill>
                <a:latin typeface="汉仪雅酷黑-65J" panose="00020600040101010101" charset="-122"/>
                <a:ea typeface="汉仪雅酷黑-65J" panose="00020600040101010101" charset="-122"/>
                <a:cs typeface="汉仪雅酷黑-65J" panose="00020600040101010101" charset="-122"/>
                <a:sym typeface="汉仪雅酷黑-65J" panose="00020600040101010101" charset="-122"/>
              </a:rPr>
              <a:t>谢谢大家观看</a:t>
            </a:r>
          </a:p>
        </p:txBody>
      </p:sp>
      <p:pic>
        <p:nvPicPr>
          <p:cNvPr id="11" name="图片 10" descr="VCG211159373882"/>
          <p:cNvPicPr>
            <a:picLocks noChangeAspect="1"/>
          </p:cNvPicPr>
          <p:nvPr/>
        </p:nvPicPr>
        <p:blipFill>
          <a:blip r:embed="rId5"/>
          <a:srcRect r="1618" b="43010"/>
          <a:stretch>
            <a:fillRect/>
          </a:stretch>
        </p:blipFill>
        <p:spPr>
          <a:xfrm>
            <a:off x="-635" y="3368675"/>
            <a:ext cx="12192635" cy="3490595"/>
          </a:xfrm>
          <a:prstGeom prst="rect">
            <a:avLst/>
          </a:prstGeom>
        </p:spPr>
      </p:pic>
      <p:pic>
        <p:nvPicPr>
          <p:cNvPr id="20" name="图片 19" descr="VCG211348566688 (1)xx"/>
          <p:cNvPicPr>
            <a:picLocks noChangeAspect="1"/>
          </p:cNvPicPr>
          <p:nvPr/>
        </p:nvPicPr>
        <p:blipFill>
          <a:blip r:embed="rId6"/>
          <a:stretch>
            <a:fillRect/>
          </a:stretch>
        </p:blipFill>
        <p:spPr>
          <a:xfrm>
            <a:off x="9451975" y="-355600"/>
            <a:ext cx="2350135" cy="2350135"/>
          </a:xfrm>
          <a:prstGeom prst="rect">
            <a:avLst/>
          </a:prstGeom>
        </p:spPr>
      </p:pic>
    </p:spTree>
    <p:custDataLst>
      <p:tags r:id="rId1"/>
    </p:custData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4861598" y="391550"/>
            <a:ext cx="2031325"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课程设置背景</a:t>
            </a:r>
          </a:p>
        </p:txBody>
      </p:sp>
      <p:sp>
        <p:nvSpPr>
          <p:cNvPr id="11" name="内容占位符 2"/>
          <p:cNvSpPr txBox="1"/>
          <p:nvPr/>
        </p:nvSpPr>
        <p:spPr bwMode="auto">
          <a:xfrm>
            <a:off x="738663" y="1027807"/>
            <a:ext cx="10971372" cy="4097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marL="408305" marR="0" lvl="0" indent="-408305"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v"/>
              <a:defRPr/>
            </a:pP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教育部“</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98”</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思政课方案</a:t>
            </a:r>
          </a:p>
          <a:p>
            <a:pPr marL="884555" marR="0" lvl="1" indent="-340360"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本科生</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7</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门、研究生</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门：科学社会主义和自然辩证法</a:t>
            </a:r>
          </a:p>
          <a:p>
            <a:pPr marL="408305" marR="0" lvl="0" indent="-408305"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v"/>
              <a:defRPr/>
            </a:pP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 教育部“</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05”</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思政课方案</a:t>
            </a:r>
          </a:p>
          <a:p>
            <a:pPr marL="884555" marR="0" lvl="1" indent="-340360"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p"/>
              <a:defRPr/>
            </a:pP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2004</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年中央“</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16</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号文”颁布，教育部</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05</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年启动改革</a:t>
            </a:r>
          </a:p>
          <a:p>
            <a:pPr marL="884555" marR="0" lvl="1" indent="-340360"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本科生</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4</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门、研究生：</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门必修、</a:t>
            </a:r>
            <a:r>
              <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a:t>
            </a: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门选修</a:t>
            </a:r>
          </a:p>
          <a:p>
            <a:pPr marL="408305" marR="0" lvl="0" indent="-408305"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中共中央宣传部 教育部关于高等学校研究生思想政治理论课课程设置调整的意见 </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2010.8.6</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p>
          <a:p>
            <a:pPr marL="884555" marR="0" lvl="1" indent="-340360"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课程名称：“中国特色社会主义理论与实践研究”</a:t>
            </a:r>
            <a:endPar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884555" marR="0" lvl="1" indent="-340360" algn="l" defTabSz="914400" rtl="0" eaLnBrk="0" fontAlgn="base" latinLnBrk="0" hangingPunct="0">
              <a:lnSpc>
                <a:spcPct val="150000"/>
              </a:lnSpc>
              <a:spcBef>
                <a:spcPct val="20000"/>
              </a:spcBef>
              <a:spcAft>
                <a:spcPct val="0"/>
              </a:spcAft>
              <a:buClr>
                <a:srgbClr val="002060"/>
              </a:buClr>
              <a:buSzTx/>
              <a:buFont typeface="Wingdings" panose="05000000000000000000" pitchFamily="2" charset="2"/>
              <a:buChar char="p"/>
              <a:defRPr/>
            </a:pPr>
            <a:r>
              <a:rPr lang="zh-CN" altLang="en-US" kern="0" dirty="0" smtClean="0">
                <a:solidFill>
                  <a:srgbClr val="000000"/>
                </a:solidFill>
                <a:latin typeface="微软雅黑" panose="020B0503020204020204" pitchFamily="34" charset="-122"/>
                <a:ea typeface="微软雅黑" panose="020B0503020204020204" pitchFamily="34" charset="-122"/>
              </a:rPr>
              <a:t>期间</a:t>
            </a:r>
            <a:r>
              <a:rPr lang="en-US" altLang="zh-CN" kern="0" dirty="0" smtClean="0">
                <a:solidFill>
                  <a:srgbClr val="000000"/>
                </a:solidFill>
                <a:latin typeface="微软雅黑" panose="020B0503020204020204" pitchFamily="34" charset="-122"/>
                <a:ea typeface="微软雅黑" panose="020B0503020204020204" pitchFamily="34" charset="-122"/>
              </a:rPr>
              <a:t>2013</a:t>
            </a:r>
            <a:r>
              <a:rPr lang="zh-CN" altLang="en-US" kern="0" dirty="0" smtClean="0">
                <a:solidFill>
                  <a:srgbClr val="000000"/>
                </a:solidFill>
                <a:latin typeface="微软雅黑" panose="020B0503020204020204" pitchFamily="34" charset="-122"/>
                <a:ea typeface="微软雅黑" panose="020B0503020204020204" pitchFamily="34" charset="-122"/>
              </a:rPr>
              <a:t>、</a:t>
            </a:r>
            <a:r>
              <a:rPr lang="en-US" altLang="zh-CN" kern="0" dirty="0" smtClean="0">
                <a:solidFill>
                  <a:srgbClr val="000000"/>
                </a:solidFill>
                <a:latin typeface="微软雅黑" panose="020B0503020204020204" pitchFamily="34" charset="-122"/>
                <a:ea typeface="微软雅黑" panose="020B0503020204020204" pitchFamily="34" charset="-122"/>
              </a:rPr>
              <a:t>2015</a:t>
            </a:r>
            <a:r>
              <a:rPr lang="zh-CN" altLang="en-US" kern="0" dirty="0" smtClean="0">
                <a:solidFill>
                  <a:srgbClr val="000000"/>
                </a:solidFill>
                <a:latin typeface="微软雅黑" panose="020B0503020204020204" pitchFamily="34" charset="-122"/>
                <a:ea typeface="微软雅黑" panose="020B0503020204020204" pitchFamily="34" charset="-122"/>
              </a:rPr>
              <a:t>、</a:t>
            </a:r>
            <a:r>
              <a:rPr lang="en-US" altLang="zh-CN" kern="0" dirty="0" smtClean="0">
                <a:solidFill>
                  <a:srgbClr val="000000"/>
                </a:solidFill>
                <a:latin typeface="微软雅黑" panose="020B0503020204020204" pitchFamily="34" charset="-122"/>
                <a:ea typeface="微软雅黑" panose="020B0503020204020204" pitchFamily="34" charset="-122"/>
              </a:rPr>
              <a:t>2018</a:t>
            </a:r>
            <a:r>
              <a:rPr lang="zh-CN" altLang="en-US" kern="0" dirty="0" smtClean="0">
                <a:solidFill>
                  <a:srgbClr val="000000"/>
                </a:solidFill>
                <a:latin typeface="微软雅黑" panose="020B0503020204020204" pitchFamily="34" charset="-122"/>
                <a:ea typeface="微软雅黑" panose="020B0503020204020204" pitchFamily="34" charset="-122"/>
              </a:rPr>
              <a:t>三次修订</a:t>
            </a:r>
            <a:endPar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endParaRPr kumimoji="0" lang="zh-CN" altLang="en-US" sz="2800" b="0" i="0" u="none" strike="noStrike" kern="0" cap="none" spc="0" normalizeH="0" baseline="0" noProof="0" dirty="0">
              <a:ln>
                <a:noFill/>
              </a:ln>
              <a:solidFill>
                <a:srgbClr val="000000"/>
              </a:solidFill>
              <a:effectLst/>
              <a:uLnTx/>
              <a:uFillTx/>
              <a:latin typeface="宋体" panose="02010600030101010101" pitchFamily="2" charset="-122"/>
              <a:ea typeface="宋体" panose="02010600030101010101" pitchFamily="2" charset="-122"/>
              <a:cs typeface="+mn-cs"/>
            </a:endParaRP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6212059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5073992" y="404704"/>
            <a:ext cx="2031325"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课程设置背景</a:t>
            </a:r>
          </a:p>
        </p:txBody>
      </p:sp>
      <p:sp>
        <p:nvSpPr>
          <p:cNvPr id="8" name="内容占位符 2"/>
          <p:cNvSpPr txBox="1"/>
          <p:nvPr/>
        </p:nvSpPr>
        <p:spPr bwMode="auto">
          <a:xfrm>
            <a:off x="689445" y="1133679"/>
            <a:ext cx="10971372" cy="5178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eaLnBrk="1" hangingPunct="1">
              <a:lnSpc>
                <a:spcPct val="150000"/>
              </a:lnSpc>
              <a:defRPr/>
            </a:pPr>
            <a:r>
              <a:rPr lang="en-US" altLang="zh-CN" kern="0" dirty="0" smtClean="0">
                <a:solidFill>
                  <a:srgbClr val="000000"/>
                </a:solidFill>
                <a:latin typeface="微软雅黑" panose="020B0503020204020204" pitchFamily="34" charset="-122"/>
                <a:ea typeface="微软雅黑" panose="020B0503020204020204" pitchFamily="34" charset="-122"/>
              </a:rPr>
              <a:t>2021</a:t>
            </a:r>
            <a:r>
              <a:rPr lang="zh-CN" altLang="en-US" kern="0" dirty="0" smtClean="0">
                <a:solidFill>
                  <a:srgbClr val="000000"/>
                </a:solidFill>
                <a:latin typeface="微软雅黑" panose="020B0503020204020204" pitchFamily="34" charset="-122"/>
                <a:ea typeface="微软雅黑" panose="020B0503020204020204" pitchFamily="34" charset="-122"/>
              </a:rPr>
              <a:t>：新时代中国特色社会主义理论与实践</a:t>
            </a:r>
            <a:endParaRPr lang="en-US" altLang="zh-CN" kern="0" dirty="0" smtClean="0">
              <a:solidFill>
                <a:srgbClr val="000000"/>
              </a:solidFill>
              <a:latin typeface="微软雅黑" panose="020B0503020204020204" pitchFamily="34" charset="-122"/>
              <a:ea typeface="微软雅黑" panose="020B0503020204020204" pitchFamily="34" charset="-122"/>
            </a:endParaRPr>
          </a:p>
          <a:p>
            <a:pPr lvl="1" eaLnBrk="1" hangingPunct="1">
              <a:lnSpc>
                <a:spcPct val="150000"/>
              </a:lnSpc>
              <a:defRPr/>
            </a:pPr>
            <a:r>
              <a:rPr lang="zh-CN" altLang="en-US" kern="0" dirty="0" smtClean="0">
                <a:solidFill>
                  <a:srgbClr val="000000"/>
                </a:solidFill>
                <a:latin typeface="微软雅黑" panose="020B0503020204020204" pitchFamily="34" charset="-122"/>
                <a:ea typeface="微软雅黑" panose="020B0503020204020204" pitchFamily="34" charset="-122"/>
              </a:rPr>
              <a:t>主要是</a:t>
            </a:r>
            <a:r>
              <a:rPr lang="zh-CN" altLang="en-US" kern="0" dirty="0">
                <a:solidFill>
                  <a:srgbClr val="000000"/>
                </a:solidFill>
                <a:latin typeface="微软雅黑" panose="020B0503020204020204" pitchFamily="34" charset="-122"/>
                <a:ea typeface="微软雅黑" panose="020B0503020204020204" pitchFamily="34" charset="-122"/>
              </a:rPr>
              <a:t>在新时代中华民族伟大复兴的战略</a:t>
            </a:r>
            <a:r>
              <a:rPr lang="zh-CN" altLang="en-US" kern="0" dirty="0" smtClean="0">
                <a:solidFill>
                  <a:srgbClr val="000000"/>
                </a:solidFill>
                <a:latin typeface="微软雅黑" panose="020B0503020204020204" pitchFamily="34" charset="-122"/>
                <a:ea typeface="微软雅黑" panose="020B0503020204020204" pitchFamily="34" charset="-122"/>
              </a:rPr>
              <a:t>全局、世界</a:t>
            </a:r>
            <a:r>
              <a:rPr lang="zh-CN" altLang="en-US" kern="0" dirty="0">
                <a:solidFill>
                  <a:srgbClr val="000000"/>
                </a:solidFill>
                <a:latin typeface="微软雅黑" panose="020B0503020204020204" pitchFamily="34" charset="-122"/>
                <a:ea typeface="微软雅黑" panose="020B0503020204020204" pitchFamily="34" charset="-122"/>
              </a:rPr>
              <a:t>百年未有之大变</a:t>
            </a:r>
            <a:r>
              <a:rPr lang="zh-CN" altLang="en-US" kern="0" dirty="0" smtClean="0">
                <a:solidFill>
                  <a:srgbClr val="000000"/>
                </a:solidFill>
                <a:latin typeface="微软雅黑" panose="020B0503020204020204" pitchFamily="34" charset="-122"/>
                <a:ea typeface="微软雅黑" panose="020B0503020204020204" pitchFamily="34" charset="-122"/>
              </a:rPr>
              <a:t>局背景下，分专题研究和介绍新时代中国特色社会主义理论与实践的重大问题，深化和拓展本科阶段思想政治理论课的学习，深入学习中国特色社会主义理论体系的最新理论成果，把握当代中国马克思主义、</a:t>
            </a:r>
            <a:r>
              <a:rPr lang="en-US" altLang="zh-CN" kern="0" dirty="0" smtClean="0">
                <a:solidFill>
                  <a:srgbClr val="000000"/>
                </a:solidFill>
                <a:latin typeface="微软雅黑" panose="020B0503020204020204" pitchFamily="34" charset="-122"/>
                <a:ea typeface="微软雅黑" panose="020B0503020204020204" pitchFamily="34" charset="-122"/>
              </a:rPr>
              <a:t>21</a:t>
            </a:r>
            <a:r>
              <a:rPr lang="zh-CN" altLang="en-US" kern="0" dirty="0" smtClean="0">
                <a:solidFill>
                  <a:srgbClr val="000000"/>
                </a:solidFill>
                <a:latin typeface="微软雅黑" panose="020B0503020204020204" pitchFamily="34" charset="-122"/>
                <a:ea typeface="微软雅黑" panose="020B0503020204020204" pitchFamily="34" charset="-122"/>
              </a:rPr>
              <a:t>世纪马克思主义，坚定中国特色社会主义道路自信、理论自信、制度自信、文化自信。 </a:t>
            </a:r>
          </a:p>
          <a:p>
            <a:pPr lvl="0" eaLnBrk="1" hangingPunct="1">
              <a:lnSpc>
                <a:spcPct val="150000"/>
              </a:lnSpc>
              <a:defRPr/>
            </a:pPr>
            <a:endParaRPr lang="en-US" altLang="zh-CN" sz="2400" kern="0" dirty="0" smtClean="0">
              <a:solidFill>
                <a:srgbClr val="000000"/>
              </a:solidFill>
              <a:latin typeface="微软雅黑" panose="020B0503020204020204" pitchFamily="34" charset="-122"/>
              <a:ea typeface="微软雅黑" panose="020B0503020204020204" pitchFamily="34" charset="-122"/>
            </a:endParaRPr>
          </a:p>
          <a:p>
            <a:pPr lvl="0" eaLnBrk="1" hangingPunct="1">
              <a:lnSpc>
                <a:spcPct val="150000"/>
              </a:lnSpc>
              <a:defRPr/>
            </a:pPr>
            <a:endParaRPr kumimoji="0" lang="zh-CN" altLang="en-US" sz="2800" i="0" u="none" strike="noStrike" kern="0" cap="none" spc="0" normalizeH="0" baseline="0" noProof="0" dirty="0" smtClean="0">
              <a:ln>
                <a:noFill/>
              </a:ln>
              <a:solidFill>
                <a:srgbClr val="000000"/>
              </a:solidFill>
              <a:effectLst/>
              <a:uLnTx/>
              <a:uFillTx/>
            </a:endParaRP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1783389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5073992" y="404704"/>
            <a:ext cx="2031325"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关于教学方式</a:t>
            </a:r>
          </a:p>
        </p:txBody>
      </p:sp>
      <p:sp>
        <p:nvSpPr>
          <p:cNvPr id="8" name="内容占位符 2"/>
          <p:cNvSpPr txBox="1"/>
          <p:nvPr/>
        </p:nvSpPr>
        <p:spPr bwMode="auto">
          <a:xfrm>
            <a:off x="689445" y="985762"/>
            <a:ext cx="10971372" cy="5178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marL="408305" marR="0" lvl="0" indent="-408305" algn="l" defTabSz="914400" rtl="0" eaLnBrk="1" fontAlgn="base" latinLnBrk="0" hangingPunct="1">
              <a:lnSpc>
                <a:spcPct val="150000"/>
              </a:lnSpc>
              <a:spcBef>
                <a:spcPct val="20000"/>
              </a:spcBef>
              <a:spcAft>
                <a:spcPct val="0"/>
              </a:spcAft>
              <a:buClr>
                <a:srgbClr val="002060"/>
              </a:buClr>
              <a:buSzTx/>
              <a:buFont typeface="Wingdings" panose="05000000000000000000" pitchFamily="2" charset="2"/>
              <a:buChar char="v"/>
              <a:defRPr/>
            </a:pPr>
            <a:r>
              <a:rPr kumimoji="0" lang="zh-CN" altLang="en-US" sz="2400" b="1"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教材</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新时代中国特色社会主义理论与实践</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2021</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版）</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1" fontAlgn="base" latinLnBrk="0" hangingPunct="1">
              <a:lnSpc>
                <a:spcPct val="150000"/>
              </a:lnSpc>
              <a:spcBef>
                <a:spcPct val="20000"/>
              </a:spcBef>
              <a:spcAft>
                <a:spcPct val="0"/>
              </a:spcAft>
              <a:buClr>
                <a:srgbClr val="002060"/>
              </a:buClr>
              <a:buSzTx/>
              <a:buFont typeface="Wingdings" panose="05000000000000000000" pitchFamily="2" charset="2"/>
              <a:buChar char="v"/>
              <a:defRPr/>
            </a:pPr>
            <a:r>
              <a:rPr kumimoji="0" lang="zh-CN" altLang="en-US" sz="2400" b="1"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参考读物</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p>
          <a:p>
            <a:pPr marL="884555" marR="0" lvl="1" indent="-340360" algn="l" defTabSz="914400" rtl="0" eaLnBrk="1" fontAlgn="base" latinLnBrk="0" hangingPunct="1">
              <a:lnSpc>
                <a:spcPct val="1500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随堂提供，自己查询与阅读</a:t>
            </a:r>
            <a:endPar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1" fontAlgn="base" latinLnBrk="0" hangingPunct="1">
              <a:lnSpc>
                <a:spcPct val="150000"/>
              </a:lnSpc>
              <a:spcBef>
                <a:spcPct val="20000"/>
              </a:spcBef>
              <a:spcAft>
                <a:spcPct val="0"/>
              </a:spcAft>
              <a:buClr>
                <a:srgbClr val="002060"/>
              </a:buClr>
              <a:buSzTx/>
              <a:buFont typeface="Wingdings" panose="05000000000000000000" pitchFamily="2" charset="2"/>
              <a:buChar char="v"/>
              <a:defRPr/>
            </a:pPr>
            <a:r>
              <a:rPr kumimoji="0" lang="zh-CN" altLang="en-US" sz="2400" b="1"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课堂组织方式</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884555" marR="0" lvl="1" indent="-340360" algn="l" defTabSz="914400" rtl="0" eaLnBrk="1" fontAlgn="base" latinLnBrk="0" hangingPunct="1">
              <a:lnSpc>
                <a:spcPct val="1500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以讲授为主，附以核心问题讨论，小组探究性学习展示</a:t>
            </a:r>
            <a:endParaRPr kumimoji="0" lang="en-US" altLang="zh-CN"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1" fontAlgn="base" latinLnBrk="0" hangingPunct="1">
              <a:lnSpc>
                <a:spcPct val="150000"/>
              </a:lnSpc>
              <a:spcBef>
                <a:spcPct val="20000"/>
              </a:spcBef>
              <a:spcAft>
                <a:spcPct val="0"/>
              </a:spcAft>
              <a:buClr>
                <a:srgbClr val="002060"/>
              </a:buClr>
              <a:buSzTx/>
              <a:buFont typeface="Wingdings" panose="05000000000000000000" pitchFamily="2" charset="2"/>
              <a:buChar char="v"/>
              <a:defRPr/>
            </a:pPr>
            <a:r>
              <a:rPr kumimoji="0" lang="zh-CN" altLang="en-US" sz="2400" b="1"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作业：二选一</a:t>
            </a:r>
            <a:endParaRPr kumimoji="0" lang="en-US" altLang="zh-CN" sz="2400" b="1"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lvl="1" indent="-408305" eaLnBrk="1" hangingPunct="1">
              <a:lnSpc>
                <a:spcPct val="150000"/>
              </a:lnSpc>
              <a:buFont typeface="Wingdings" panose="05000000000000000000" pitchFamily="2" charset="2"/>
              <a:buChar char="v"/>
              <a:defRPr/>
            </a:pPr>
            <a:r>
              <a:rPr lang="zh-CN" altLang="en-US" kern="0" dirty="0" smtClean="0">
                <a:solidFill>
                  <a:srgbClr val="000000"/>
                </a:solidFill>
                <a:latin typeface="微软雅黑" panose="020B0503020204020204" pitchFamily="34" charset="-122"/>
                <a:ea typeface="微软雅黑" panose="020B0503020204020204" pitchFamily="34" charset="-122"/>
              </a:rPr>
              <a:t>（</a:t>
            </a:r>
            <a:r>
              <a:rPr lang="en-US" altLang="zh-CN" kern="0" dirty="0">
                <a:solidFill>
                  <a:srgbClr val="000000"/>
                </a:solidFill>
                <a:latin typeface="微软雅黑" panose="020B0503020204020204" pitchFamily="34" charset="-122"/>
                <a:ea typeface="微软雅黑" panose="020B0503020204020204" pitchFamily="34" charset="-122"/>
              </a:rPr>
              <a:t>1</a:t>
            </a:r>
            <a:r>
              <a:rPr lang="zh-CN" altLang="en-US" kern="0" dirty="0" smtClean="0">
                <a:solidFill>
                  <a:srgbClr val="000000"/>
                </a:solidFill>
                <a:latin typeface="微软雅黑" panose="020B0503020204020204" pitchFamily="34" charset="-122"/>
                <a:ea typeface="微软雅黑" panose="020B0503020204020204" pitchFamily="34" charset="-122"/>
              </a:rPr>
              <a:t>）小组探究</a:t>
            </a:r>
            <a:r>
              <a:rPr lang="zh-CN" altLang="en-US" kern="0" dirty="0">
                <a:solidFill>
                  <a:srgbClr val="000000"/>
                </a:solidFill>
                <a:latin typeface="微软雅黑" panose="020B0503020204020204" pitchFamily="34" charset="-122"/>
                <a:ea typeface="微软雅黑" panose="020B0503020204020204" pitchFamily="34" charset="-122"/>
              </a:rPr>
              <a:t>性学习，并课堂展示 </a:t>
            </a:r>
            <a:r>
              <a:rPr lang="en-US" altLang="zh-CN" kern="0" dirty="0">
                <a:solidFill>
                  <a:srgbClr val="000000"/>
                </a:solidFill>
                <a:latin typeface="微软雅黑" panose="020B0503020204020204" pitchFamily="34" charset="-122"/>
                <a:ea typeface="微软雅黑" panose="020B0503020204020204" pitchFamily="34" charset="-122"/>
              </a:rPr>
              <a:t>OR </a:t>
            </a:r>
            <a:r>
              <a:rPr lang="zh-CN" altLang="en-US" kern="0" dirty="0" smtClean="0">
                <a:solidFill>
                  <a:srgbClr val="000000"/>
                </a:solidFill>
                <a:latin typeface="微软雅黑" panose="020B0503020204020204" pitchFamily="34" charset="-122"/>
                <a:ea typeface="微软雅黑" panose="020B0503020204020204" pitchFamily="34" charset="-122"/>
              </a:rPr>
              <a:t>（</a:t>
            </a:r>
            <a:r>
              <a:rPr lang="en-US" altLang="zh-CN" kern="0" dirty="0" smtClean="0">
                <a:solidFill>
                  <a:srgbClr val="000000"/>
                </a:solidFill>
                <a:latin typeface="微软雅黑" panose="020B0503020204020204" pitchFamily="34" charset="-122"/>
                <a:ea typeface="微软雅黑" panose="020B0503020204020204" pitchFamily="34" charset="-122"/>
              </a:rPr>
              <a:t>2</a:t>
            </a:r>
            <a:r>
              <a:rPr lang="zh-CN" altLang="en-US" kern="0" dirty="0" smtClean="0">
                <a:solidFill>
                  <a:srgbClr val="000000"/>
                </a:solidFill>
                <a:latin typeface="微软雅黑" panose="020B0503020204020204" pitchFamily="34" charset="-122"/>
                <a:ea typeface="微软雅黑" panose="020B0503020204020204" pitchFamily="34" charset="-122"/>
              </a:rPr>
              <a:t>）</a:t>
            </a:r>
            <a:r>
              <a:rPr lang="zh-CN" altLang="en-US" kern="0" dirty="0">
                <a:solidFill>
                  <a:srgbClr val="000000"/>
                </a:solidFill>
                <a:latin typeface="微软雅黑" panose="020B0503020204020204" pitchFamily="34" charset="-122"/>
                <a:ea typeface="微软雅黑" panose="020B0503020204020204" pitchFamily="34" charset="-122"/>
              </a:rPr>
              <a:t>习近平新时代中国特色社会主义思想</a:t>
            </a:r>
            <a:r>
              <a:rPr lang="zh-CN" altLang="en-US" kern="0" dirty="0" smtClean="0">
                <a:solidFill>
                  <a:srgbClr val="000000"/>
                </a:solidFill>
                <a:latin typeface="微软雅黑" panose="020B0503020204020204" pitchFamily="34" charset="-122"/>
                <a:ea typeface="微软雅黑" panose="020B0503020204020204" pitchFamily="34" charset="-122"/>
              </a:rPr>
              <a:t>“三进”</a:t>
            </a:r>
            <a:r>
              <a:rPr lang="zh-CN" altLang="en-US" kern="0" dirty="0">
                <a:solidFill>
                  <a:srgbClr val="000000"/>
                </a:solidFill>
                <a:latin typeface="微软雅黑" panose="020B0503020204020204" pitchFamily="34" charset="-122"/>
                <a:ea typeface="微软雅黑" panose="020B0503020204020204" pitchFamily="34" charset="-122"/>
              </a:rPr>
              <a:t>学习</a:t>
            </a:r>
            <a:r>
              <a:rPr lang="zh-CN" altLang="en-US" kern="0" dirty="0" smtClean="0">
                <a:solidFill>
                  <a:srgbClr val="000000"/>
                </a:solidFill>
                <a:latin typeface="微软雅黑" panose="020B0503020204020204" pitchFamily="34" charset="-122"/>
                <a:ea typeface="微软雅黑" panose="020B0503020204020204" pitchFamily="34" charset="-122"/>
              </a:rPr>
              <a:t>报告</a:t>
            </a:r>
          </a:p>
          <a:p>
            <a:pPr lvl="1" indent="-408305" algn="l" eaLnBrk="1" hangingPunct="1">
              <a:lnSpc>
                <a:spcPct val="150000"/>
              </a:lnSpc>
              <a:buSzTx/>
              <a:buFont typeface="Wingdings" panose="05000000000000000000" pitchFamily="2" charset="2"/>
              <a:buChar char="v"/>
              <a:defRPr/>
            </a:pPr>
            <a:r>
              <a:rPr kumimoji="0" lang="zh-CN" altLang="en-US" sz="2400" b="0" i="0" u="none" strike="noStrike" kern="0" cap="none" spc="0" normalizeH="0" baseline="0" dirty="0" smtClean="0">
                <a:solidFill>
                  <a:srgbClr val="000000"/>
                </a:solidFill>
                <a:latin typeface="微软雅黑" panose="020B0503020204020204" pitchFamily="34" charset="-122"/>
                <a:ea typeface="微软雅黑" panose="020B0503020204020204" pitchFamily="34" charset="-122"/>
                <a:cs typeface="+mn-cs"/>
              </a:rPr>
              <a:t>课堂展示，请在PPT中第1页中写上小组成员姓名、学号与分工</a:t>
            </a: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0864873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4731091" y="273586"/>
            <a:ext cx="2031325"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关于成绩评定</a:t>
            </a:r>
          </a:p>
        </p:txBody>
      </p:sp>
      <p:sp>
        <p:nvSpPr>
          <p:cNvPr id="9" name="内容占位符 2"/>
          <p:cNvSpPr txBox="1"/>
          <p:nvPr/>
        </p:nvSpPr>
        <p:spPr bwMode="auto">
          <a:xfrm>
            <a:off x="245854" y="841196"/>
            <a:ext cx="11553081" cy="6656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lvl="0">
              <a:lnSpc>
                <a:spcPts val="3200"/>
              </a:lnSpc>
              <a:defRPr/>
            </a:pPr>
            <a:r>
              <a:rPr lang="zh-CN" altLang="en-US" sz="2400" kern="0" dirty="0">
                <a:solidFill>
                  <a:srgbClr val="000000"/>
                </a:solidFill>
                <a:latin typeface="微软雅黑" panose="020B0503020204020204" pitchFamily="34" charset="-122"/>
                <a:ea typeface="微软雅黑" panose="020B0503020204020204" pitchFamily="34" charset="-122"/>
              </a:rPr>
              <a:t>考核</a:t>
            </a:r>
            <a:r>
              <a:rPr lang="zh-CN" altLang="en-US" sz="2400" kern="0" dirty="0" smtClean="0">
                <a:solidFill>
                  <a:srgbClr val="000000"/>
                </a:solidFill>
                <a:latin typeface="微软雅黑" panose="020B0503020204020204" pitchFamily="34" charset="-122"/>
                <a:ea typeface="微软雅黑" panose="020B0503020204020204" pitchFamily="34" charset="-122"/>
              </a:rPr>
              <a:t>方式（教学大纲的要求）</a:t>
            </a:r>
            <a:endParaRPr lang="zh-CN" altLang="en-US" sz="2400" kern="0" dirty="0">
              <a:solidFill>
                <a:srgbClr val="000000"/>
              </a:solidFill>
              <a:latin typeface="微软雅黑" panose="020B0503020204020204" pitchFamily="34" charset="-122"/>
              <a:ea typeface="微软雅黑" panose="020B0503020204020204" pitchFamily="34" charset="-122"/>
            </a:endParaRPr>
          </a:p>
          <a:p>
            <a:pPr lvl="1">
              <a:lnSpc>
                <a:spcPts val="3200"/>
              </a:lnSpc>
              <a:defRPr/>
            </a:pPr>
            <a:r>
              <a:rPr lang="zh-CN" altLang="en-US" sz="2000" kern="0" dirty="0">
                <a:solidFill>
                  <a:srgbClr val="000000"/>
                </a:solidFill>
                <a:latin typeface="微软雅黑" panose="020B0503020204020204" pitchFamily="34" charset="-122"/>
                <a:ea typeface="微软雅黑" panose="020B0503020204020204" pitchFamily="34" charset="-122"/>
              </a:rPr>
              <a:t>总成绩</a:t>
            </a:r>
            <a:r>
              <a:rPr lang="en-US" altLang="zh-CN" sz="2000" kern="0" dirty="0">
                <a:solidFill>
                  <a:srgbClr val="000000"/>
                </a:solidFill>
                <a:latin typeface="微软雅黑" panose="020B0503020204020204" pitchFamily="34" charset="-122"/>
                <a:ea typeface="微软雅黑" panose="020B0503020204020204" pitchFamily="34" charset="-122"/>
              </a:rPr>
              <a:t>=</a:t>
            </a:r>
            <a:r>
              <a:rPr lang="zh-CN" altLang="en-US" sz="2000" kern="0" dirty="0">
                <a:solidFill>
                  <a:srgbClr val="000000"/>
                </a:solidFill>
                <a:latin typeface="微软雅黑" panose="020B0503020204020204" pitchFamily="34" charset="-122"/>
                <a:ea typeface="微软雅黑" panose="020B0503020204020204" pitchFamily="34" charset="-122"/>
              </a:rPr>
              <a:t>平时成绩*</a:t>
            </a:r>
            <a:r>
              <a:rPr lang="en-US" altLang="zh-CN" sz="2000" kern="0" dirty="0">
                <a:solidFill>
                  <a:srgbClr val="000000"/>
                </a:solidFill>
                <a:latin typeface="微软雅黑" panose="020B0503020204020204" pitchFamily="34" charset="-122"/>
                <a:ea typeface="微软雅黑" panose="020B0503020204020204" pitchFamily="34" charset="-122"/>
              </a:rPr>
              <a:t>50%+</a:t>
            </a:r>
            <a:r>
              <a:rPr lang="zh-CN" altLang="en-US" sz="2000" kern="0" dirty="0">
                <a:solidFill>
                  <a:srgbClr val="000000"/>
                </a:solidFill>
                <a:latin typeface="微软雅黑" panose="020B0503020204020204" pitchFamily="34" charset="-122"/>
                <a:ea typeface="微软雅黑" panose="020B0503020204020204" pitchFamily="34" charset="-122"/>
              </a:rPr>
              <a:t>期末成绩</a:t>
            </a:r>
            <a:r>
              <a:rPr lang="en-US" altLang="zh-CN" sz="2000" kern="0" dirty="0">
                <a:solidFill>
                  <a:srgbClr val="000000"/>
                </a:solidFill>
                <a:latin typeface="微软雅黑" panose="020B0503020204020204" pitchFamily="34" charset="-122"/>
                <a:ea typeface="微软雅黑" panose="020B0503020204020204" pitchFamily="34" charset="-122"/>
              </a:rPr>
              <a:t>50%</a:t>
            </a:r>
            <a:r>
              <a:rPr lang="zh-CN" altLang="en-US" sz="2000" kern="0" dirty="0">
                <a:solidFill>
                  <a:srgbClr val="000000"/>
                </a:solidFill>
                <a:latin typeface="微软雅黑" panose="020B0503020204020204" pitchFamily="34" charset="-122"/>
                <a:ea typeface="微软雅黑" panose="020B0503020204020204" pitchFamily="34" charset="-122"/>
              </a:rPr>
              <a:t>；平时成绩须有</a:t>
            </a:r>
            <a:r>
              <a:rPr lang="zh-CN" altLang="en-US" sz="2000" b="1" kern="0" dirty="0">
                <a:solidFill>
                  <a:srgbClr val="FF0000"/>
                </a:solidFill>
                <a:latin typeface="微软雅黑" panose="020B0503020204020204" pitchFamily="34" charset="-122"/>
                <a:ea typeface="微软雅黑" panose="020B0503020204020204" pitchFamily="34" charset="-122"/>
              </a:rPr>
              <a:t>书面材料（作业）留存</a:t>
            </a:r>
            <a:r>
              <a:rPr lang="zh-CN" altLang="en-US" sz="2000" kern="0" dirty="0">
                <a:solidFill>
                  <a:srgbClr val="000000"/>
                </a:solidFill>
                <a:latin typeface="微软雅黑" panose="020B0503020204020204" pitchFamily="34" charset="-122"/>
                <a:ea typeface="微软雅黑" panose="020B0503020204020204" pitchFamily="34" charset="-122"/>
              </a:rPr>
              <a:t>。</a:t>
            </a:r>
          </a:p>
          <a:p>
            <a:pPr marL="408305" marR="0" lvl="0" indent="-408305"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v"/>
              <a:defRPr/>
            </a:pP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平时</a:t>
            </a:r>
          </a:p>
          <a:p>
            <a:pPr lvl="1">
              <a:lnSpc>
                <a:spcPts val="3200"/>
              </a:lnSpc>
              <a:defRPr/>
            </a:pPr>
            <a:r>
              <a:rPr kumimoji="0" lang="en-US" altLang="zh-CN" sz="22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a:t>
            </a:r>
            <a:r>
              <a:rPr kumimoji="0" lang="zh-CN" altLang="en-US" sz="22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、二选一：（</a:t>
            </a:r>
            <a:r>
              <a:rPr kumimoji="0" lang="en-US" altLang="zh-CN" sz="22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sym typeface="Wingdings" panose="05000000000000000000" pitchFamily="2" charset="2"/>
              </a:rPr>
              <a:t>1</a:t>
            </a:r>
            <a:r>
              <a:rPr kumimoji="0" lang="zh-CN" altLang="en-US" sz="22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lang="zh-CN" altLang="en-US" sz="2200" kern="0" dirty="0" smtClean="0">
                <a:solidFill>
                  <a:srgbClr val="000000"/>
                </a:solidFill>
                <a:latin typeface="微软雅黑" panose="020B0503020204020204" pitchFamily="34" charset="-122"/>
                <a:ea typeface="微软雅黑" panose="020B0503020204020204" pitchFamily="34" charset="-122"/>
              </a:rPr>
              <a:t>课堂小组探究性</a:t>
            </a:r>
            <a:r>
              <a:rPr lang="zh-CN" altLang="en-US" sz="2200" kern="0" dirty="0">
                <a:solidFill>
                  <a:srgbClr val="000000"/>
                </a:solidFill>
                <a:latin typeface="微软雅黑" panose="020B0503020204020204" pitchFamily="34" charset="-122"/>
                <a:ea typeface="微软雅黑" panose="020B0503020204020204" pitchFamily="34" charset="-122"/>
              </a:rPr>
              <a:t>学习</a:t>
            </a:r>
            <a:r>
              <a:rPr lang="zh-CN" altLang="en-US" sz="2200" kern="0" dirty="0" smtClean="0">
                <a:solidFill>
                  <a:srgbClr val="000000"/>
                </a:solidFill>
                <a:latin typeface="微软雅黑" panose="020B0503020204020204" pitchFamily="34" charset="-122"/>
                <a:ea typeface="微软雅黑" panose="020B0503020204020204" pitchFamily="34" charset="-122"/>
              </a:rPr>
              <a:t>展示；（</a:t>
            </a:r>
            <a:r>
              <a:rPr lang="en-US" altLang="zh-CN" sz="2200" kern="0" dirty="0" smtClean="0">
                <a:solidFill>
                  <a:srgbClr val="000000"/>
                </a:solidFill>
                <a:latin typeface="微软雅黑" panose="020B0503020204020204" pitchFamily="34" charset="-122"/>
                <a:ea typeface="微软雅黑" panose="020B0503020204020204" pitchFamily="34" charset="-122"/>
              </a:rPr>
              <a:t>2</a:t>
            </a:r>
            <a:r>
              <a:rPr lang="zh-CN" altLang="en-US" sz="2200" kern="0" dirty="0">
                <a:solidFill>
                  <a:srgbClr val="000000"/>
                </a:solidFill>
                <a:latin typeface="微软雅黑" panose="020B0503020204020204" pitchFamily="34" charset="-122"/>
                <a:ea typeface="微软雅黑" panose="020B0503020204020204" pitchFamily="34" charset="-122"/>
              </a:rPr>
              <a:t>）习近平新时代中国特色社会主义思想“三进”学习</a:t>
            </a:r>
            <a:r>
              <a:rPr lang="zh-CN" altLang="en-US" sz="2200" kern="0" dirty="0" smtClean="0">
                <a:solidFill>
                  <a:srgbClr val="000000"/>
                </a:solidFill>
                <a:latin typeface="微软雅黑" panose="020B0503020204020204" pitchFamily="34" charset="-122"/>
                <a:ea typeface="微软雅黑" panose="020B0503020204020204" pitchFamily="34" charset="-122"/>
              </a:rPr>
              <a:t>报告</a:t>
            </a:r>
            <a:r>
              <a:rPr lang="zh-CN" altLang="en-US" sz="2200" dirty="0" smtClean="0"/>
              <a:t>（</a:t>
            </a:r>
            <a:r>
              <a:rPr lang="zh-CN" altLang="en-US" sz="2200" b="1" dirty="0">
                <a:latin typeface="仿宋" panose="02010609060101010101" pitchFamily="49" charset="-122"/>
                <a:ea typeface="仿宋" panose="02010609060101010101" pitchFamily="49" charset="-122"/>
              </a:rPr>
              <a:t>说明</a:t>
            </a:r>
            <a:r>
              <a:rPr lang="zh-CN" altLang="en-US" sz="2200" b="1" dirty="0" smtClean="0">
                <a:latin typeface="仿宋" panose="02010609060101010101" pitchFamily="49" charset="-122"/>
                <a:ea typeface="仿宋" panose="02010609060101010101" pitchFamily="49" charset="-122"/>
              </a:rPr>
              <a:t>：</a:t>
            </a:r>
            <a:r>
              <a:rPr lang="zh-CN" altLang="en-US" sz="2200" b="1" dirty="0">
                <a:latin typeface="仿宋" panose="02010609060101010101" pitchFamily="49" charset="-122"/>
                <a:ea typeface="仿宋" panose="02010609060101010101" pitchFamily="49" charset="-122"/>
              </a:rPr>
              <a:t>探究性学习以小组为单位，</a:t>
            </a:r>
            <a:r>
              <a:rPr lang="zh-CN" altLang="en-US" sz="2200" b="1" dirty="0">
                <a:solidFill>
                  <a:srgbClr val="FF0000"/>
                </a:solidFill>
                <a:latin typeface="仿宋" panose="02010609060101010101" pitchFamily="49" charset="-122"/>
                <a:ea typeface="仿宋" panose="02010609060101010101" pitchFamily="49" charset="-122"/>
              </a:rPr>
              <a:t>必须</a:t>
            </a:r>
            <a:r>
              <a:rPr lang="zh-CN" altLang="en-US" sz="2200" b="1" dirty="0">
                <a:latin typeface="仿宋" panose="02010609060101010101" pitchFamily="49" charset="-122"/>
                <a:ea typeface="仿宋" panose="02010609060101010101" pitchFamily="49" charset="-122"/>
              </a:rPr>
              <a:t>课堂</a:t>
            </a:r>
            <a:r>
              <a:rPr lang="zh-CN" altLang="en-US" sz="2200" b="1" dirty="0" smtClean="0">
                <a:latin typeface="仿宋" panose="02010609060101010101" pitchFamily="49" charset="-122"/>
                <a:ea typeface="仿宋" panose="02010609060101010101" pitchFamily="49" charset="-122"/>
              </a:rPr>
              <a:t>分享，时间不少于</a:t>
            </a:r>
            <a:r>
              <a:rPr lang="en-US" altLang="zh-CN" sz="2200" b="1" dirty="0" smtClean="0">
                <a:latin typeface="仿宋" panose="02010609060101010101" pitchFamily="49" charset="-122"/>
                <a:ea typeface="仿宋" panose="02010609060101010101" pitchFamily="49" charset="-122"/>
              </a:rPr>
              <a:t>8</a:t>
            </a:r>
            <a:r>
              <a:rPr lang="zh-CN" altLang="en-US" sz="2200" b="1" dirty="0" smtClean="0">
                <a:latin typeface="仿宋" panose="02010609060101010101" pitchFamily="49" charset="-122"/>
                <a:ea typeface="仿宋" panose="02010609060101010101" pitchFamily="49" charset="-122"/>
              </a:rPr>
              <a:t>分钟，最长不超过</a:t>
            </a:r>
            <a:r>
              <a:rPr lang="en-US" altLang="zh-CN" sz="2200" b="1" dirty="0" smtClean="0">
                <a:latin typeface="仿宋" panose="02010609060101010101" pitchFamily="49" charset="-122"/>
                <a:ea typeface="仿宋" panose="02010609060101010101" pitchFamily="49" charset="-122"/>
              </a:rPr>
              <a:t>25</a:t>
            </a:r>
            <a:r>
              <a:rPr lang="zh-CN" altLang="en-US" sz="2200" b="1" dirty="0" smtClean="0">
                <a:latin typeface="仿宋" panose="02010609060101010101" pitchFamily="49" charset="-122"/>
                <a:ea typeface="仿宋" panose="02010609060101010101" pitchFamily="49" charset="-122"/>
              </a:rPr>
              <a:t>分钟；习</a:t>
            </a:r>
            <a:r>
              <a:rPr lang="zh-CN" altLang="en-US" sz="2200" b="1" dirty="0">
                <a:latin typeface="仿宋" panose="02010609060101010101" pitchFamily="49" charset="-122"/>
                <a:ea typeface="仿宋" panose="02010609060101010101" pitchFamily="49" charset="-122"/>
              </a:rPr>
              <a:t>思想</a:t>
            </a:r>
            <a:r>
              <a:rPr lang="zh-CN" altLang="en-US" sz="2200" b="1" dirty="0" smtClean="0">
                <a:latin typeface="仿宋" panose="02010609060101010101" pitchFamily="49" charset="-122"/>
                <a:ea typeface="仿宋" panose="02010609060101010101" pitchFamily="49" charset="-122"/>
              </a:rPr>
              <a:t>学习报告课堂</a:t>
            </a:r>
            <a:r>
              <a:rPr lang="zh-CN" altLang="en-US" sz="2200" b="1" dirty="0">
                <a:latin typeface="仿宋" panose="02010609060101010101" pitchFamily="49" charset="-122"/>
                <a:ea typeface="仿宋" panose="02010609060101010101" pitchFamily="49" charset="-122"/>
              </a:rPr>
              <a:t>分享</a:t>
            </a:r>
            <a:r>
              <a:rPr lang="zh-CN" altLang="en-US" sz="2200" b="1" dirty="0">
                <a:solidFill>
                  <a:srgbClr val="FF0000"/>
                </a:solidFill>
                <a:latin typeface="仿宋" panose="02010609060101010101" pitchFamily="49" charset="-122"/>
                <a:ea typeface="仿宋" panose="02010609060101010101" pitchFamily="49" charset="-122"/>
              </a:rPr>
              <a:t>额外加</a:t>
            </a:r>
            <a:r>
              <a:rPr lang="zh-CN" altLang="en-US" sz="2200" b="1" dirty="0" smtClean="0">
                <a:solidFill>
                  <a:srgbClr val="FF0000"/>
                </a:solidFill>
                <a:latin typeface="仿宋" panose="02010609060101010101" pitchFamily="49" charset="-122"/>
                <a:ea typeface="仿宋" panose="02010609060101010101" pitchFamily="49" charset="-122"/>
              </a:rPr>
              <a:t>分</a:t>
            </a:r>
            <a:r>
              <a:rPr lang="zh-CN" altLang="en-US" sz="2200" dirty="0" smtClean="0"/>
              <a:t>） </a:t>
            </a:r>
            <a:endParaRPr lang="en-US" altLang="zh-CN" sz="2200" dirty="0" smtClean="0"/>
          </a:p>
          <a:p>
            <a:pPr lvl="1">
              <a:lnSpc>
                <a:spcPts val="3200"/>
              </a:lnSpc>
              <a:defRPr/>
            </a:pPr>
            <a:r>
              <a:rPr lang="en-US" altLang="zh-CN" sz="2200" dirty="0" smtClean="0"/>
              <a:t>2</a:t>
            </a:r>
            <a:r>
              <a:rPr lang="zh-CN" altLang="en-US" sz="2200" dirty="0"/>
              <a:t>、课堂发言：加分</a:t>
            </a:r>
            <a:endParaRPr lang="en-US" altLang="zh-CN" sz="2200" dirty="0"/>
          </a:p>
          <a:p>
            <a:pPr marL="884555" marR="0" lvl="1" indent="-340360"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p"/>
              <a:defRPr/>
            </a:pPr>
            <a:r>
              <a:rPr lang="en-US" altLang="zh-CN" sz="2200" dirty="0"/>
              <a:t>3</a:t>
            </a:r>
            <a:r>
              <a:rPr lang="zh-CN" altLang="en-US" sz="2200" dirty="0"/>
              <a:t>、</a:t>
            </a:r>
            <a:r>
              <a:rPr lang="zh-CN" altLang="en-US" sz="2200" b="1" dirty="0">
                <a:solidFill>
                  <a:srgbClr val="FF0000"/>
                </a:solidFill>
              </a:rPr>
              <a:t>出勤率</a:t>
            </a:r>
            <a:r>
              <a:rPr lang="zh-CN" altLang="en-US" sz="2200" dirty="0"/>
              <a:t>（缺勤扣分）</a:t>
            </a:r>
            <a:endParaRPr lang="en-US" altLang="zh-CN" sz="2200" dirty="0"/>
          </a:p>
          <a:p>
            <a:pPr marL="408305" marR="0" lvl="0" indent="-408305"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v"/>
              <a:defRPr/>
            </a:pP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期末</a:t>
            </a:r>
          </a:p>
          <a:p>
            <a:pPr marL="884555" marR="0" lvl="1" indent="-340360"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 统一闭卷考试</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endParaRPr kumimoji="0" lang="en-US" altLang="zh-CN" sz="2800" b="0" i="0" u="none" strike="noStrike" kern="0" cap="none" spc="0" normalizeH="0" baseline="0" noProof="0" dirty="0" smtClean="0">
              <a:ln>
                <a:noFill/>
              </a:ln>
              <a:solidFill>
                <a:srgbClr val="000000"/>
              </a:solidFill>
              <a:effectLst/>
              <a:uLnTx/>
              <a:uFillTx/>
              <a:latin typeface="宋体" panose="02010600030101010101" pitchFamily="2" charset="-122"/>
              <a:ea typeface="宋体" panose="02010600030101010101" pitchFamily="2" charset="-122"/>
              <a:cs typeface="+mn-cs"/>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endParaRPr kumimoji="0" lang="zh-CN" altLang="en-US" sz="2800" b="0" i="0" u="none" strike="noStrike" kern="0" cap="none" spc="0" normalizeH="0" baseline="0" noProof="0" dirty="0" smtClean="0">
              <a:ln>
                <a:noFill/>
              </a:ln>
              <a:solidFill>
                <a:srgbClr val="000000"/>
              </a:solidFill>
              <a:effectLst/>
              <a:uLnTx/>
              <a:uFillTx/>
              <a:latin typeface="宋体" panose="02010600030101010101" pitchFamily="2" charset="-122"/>
              <a:ea typeface="宋体" panose="02010600030101010101" pitchFamily="2" charset="-122"/>
              <a:cs typeface="+mn-cs"/>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endParaRPr kumimoji="0" lang="zh-CN" altLang="en-US" sz="2800" b="0" i="0" u="none" strike="noStrike" kern="0" cap="none" spc="0" normalizeH="0" baseline="0" noProof="0" dirty="0">
              <a:ln>
                <a:noFill/>
              </a:ln>
              <a:solidFill>
                <a:srgbClr val="000000"/>
              </a:solidFill>
              <a:effectLst/>
              <a:uLnTx/>
              <a:uFillTx/>
              <a:latin typeface="宋体" panose="02010600030101010101" pitchFamily="2" charset="-122"/>
              <a:ea typeface="宋体" panose="02010600030101010101" pitchFamily="2" charset="-122"/>
              <a:cs typeface="+mn-cs"/>
            </a:endParaRP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7254052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4731091" y="273586"/>
            <a:ext cx="2031325"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关于成绩评定</a:t>
            </a:r>
          </a:p>
        </p:txBody>
      </p:sp>
      <p:sp>
        <p:nvSpPr>
          <p:cNvPr id="9" name="内容占位符 2"/>
          <p:cNvSpPr txBox="1"/>
          <p:nvPr/>
        </p:nvSpPr>
        <p:spPr bwMode="auto">
          <a:xfrm>
            <a:off x="245854" y="1042901"/>
            <a:ext cx="11553081" cy="6656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lvl="0">
              <a:lnSpc>
                <a:spcPts val="3200"/>
              </a:lnSpc>
              <a:defRPr/>
            </a:pPr>
            <a:r>
              <a:rPr lang="zh-CN" altLang="en-US" sz="2400" kern="0" dirty="0" smtClean="0">
                <a:solidFill>
                  <a:srgbClr val="000000"/>
                </a:solidFill>
                <a:latin typeface="微软雅黑" panose="020B0503020204020204" pitchFamily="34" charset="-122"/>
                <a:ea typeface="微软雅黑" panose="020B0503020204020204" pitchFamily="34" charset="-122"/>
              </a:rPr>
              <a:t>平时作业提交：</a:t>
            </a:r>
            <a:endParaRPr lang="en-US" altLang="zh-CN" sz="2400" kern="0" dirty="0" smtClean="0">
              <a:solidFill>
                <a:srgbClr val="000000"/>
              </a:solidFill>
              <a:latin typeface="微软雅黑" panose="020B0503020204020204" pitchFamily="34" charset="-122"/>
              <a:ea typeface="微软雅黑" panose="020B0503020204020204" pitchFamily="34" charset="-122"/>
            </a:endParaRPr>
          </a:p>
          <a:p>
            <a:pPr lvl="1">
              <a:lnSpc>
                <a:spcPts val="3200"/>
              </a:lnSpc>
              <a:defRPr/>
            </a:pPr>
            <a:r>
              <a:rPr lang="en-US" altLang="zh-CN" kern="0" dirty="0">
                <a:solidFill>
                  <a:srgbClr val="000000"/>
                </a:solidFill>
                <a:latin typeface="微软雅黑" panose="020B0503020204020204" pitchFamily="34" charset="-122"/>
                <a:ea typeface="微软雅黑" panose="020B0503020204020204" pitchFamily="34" charset="-122"/>
              </a:rPr>
              <a:t>1</a:t>
            </a:r>
            <a:r>
              <a:rPr lang="zh-CN" altLang="en-US" kern="0" dirty="0" smtClean="0">
                <a:solidFill>
                  <a:srgbClr val="000000"/>
                </a:solidFill>
                <a:latin typeface="微软雅黑" panose="020B0503020204020204" pitchFamily="34" charset="-122"/>
                <a:ea typeface="微软雅黑" panose="020B0503020204020204" pitchFamily="34" charset="-122"/>
              </a:rPr>
              <a:t>、小组探究</a:t>
            </a:r>
            <a:r>
              <a:rPr lang="zh-CN" altLang="en-US" kern="0" dirty="0">
                <a:solidFill>
                  <a:srgbClr val="000000"/>
                </a:solidFill>
                <a:latin typeface="微软雅黑" panose="020B0503020204020204" pitchFamily="34" charset="-122"/>
                <a:ea typeface="微软雅黑" panose="020B0503020204020204" pitchFamily="34" charset="-122"/>
              </a:rPr>
              <a:t>性学习展示</a:t>
            </a:r>
            <a:endParaRPr lang="en-US" altLang="zh-CN" kern="0" dirty="0">
              <a:solidFill>
                <a:srgbClr val="000000"/>
              </a:solidFill>
              <a:latin typeface="微软雅黑" panose="020B0503020204020204" pitchFamily="34" charset="-122"/>
              <a:ea typeface="微软雅黑" panose="020B0503020204020204" pitchFamily="34" charset="-122"/>
            </a:endParaRPr>
          </a:p>
          <a:p>
            <a:pPr lvl="2">
              <a:lnSpc>
                <a:spcPts val="3200"/>
              </a:lnSpc>
              <a:defRPr/>
            </a:pPr>
            <a:r>
              <a:rPr lang="zh-CN" altLang="en-US" sz="2400" kern="0" dirty="0">
                <a:solidFill>
                  <a:srgbClr val="000000"/>
                </a:solidFill>
                <a:latin typeface="微软雅黑" panose="020B0503020204020204" pitchFamily="34" charset="-122"/>
                <a:ea typeface="微软雅黑" panose="020B0503020204020204" pitchFamily="34" charset="-122"/>
              </a:rPr>
              <a:t>小组展示</a:t>
            </a:r>
            <a:r>
              <a:rPr lang="en-US" altLang="zh-CN" sz="2400" kern="0" dirty="0">
                <a:solidFill>
                  <a:srgbClr val="000000"/>
                </a:solidFill>
                <a:latin typeface="微软雅黑" panose="020B0503020204020204" pitchFamily="34" charset="-122"/>
                <a:ea typeface="微软雅黑" panose="020B0503020204020204" pitchFamily="34" charset="-122"/>
              </a:rPr>
              <a:t>PPT1</a:t>
            </a:r>
            <a:r>
              <a:rPr lang="zh-CN" altLang="en-US" sz="2400" kern="0" dirty="0">
                <a:solidFill>
                  <a:srgbClr val="000000"/>
                </a:solidFill>
                <a:latin typeface="微软雅黑" panose="020B0503020204020204" pitchFamily="34" charset="-122"/>
                <a:ea typeface="微软雅黑" panose="020B0503020204020204" pitchFamily="34" charset="-122"/>
              </a:rPr>
              <a:t>份，小组展示</a:t>
            </a:r>
            <a:r>
              <a:rPr lang="en-US" altLang="zh-CN" sz="2400" kern="0" dirty="0">
                <a:solidFill>
                  <a:srgbClr val="000000"/>
                </a:solidFill>
                <a:latin typeface="微软雅黑" panose="020B0503020204020204" pitchFamily="34" charset="-122"/>
                <a:ea typeface="微软雅黑" panose="020B0503020204020204" pitchFamily="34" charset="-122"/>
              </a:rPr>
              <a:t>Word</a:t>
            </a:r>
            <a:r>
              <a:rPr lang="zh-CN" altLang="en-US" sz="2400" kern="0" dirty="0">
                <a:solidFill>
                  <a:srgbClr val="000000"/>
                </a:solidFill>
                <a:latin typeface="微软雅黑" panose="020B0503020204020204" pitchFamily="34" charset="-122"/>
                <a:ea typeface="微软雅黑" panose="020B0503020204020204" pitchFamily="34" charset="-122"/>
              </a:rPr>
              <a:t>版讲稿</a:t>
            </a:r>
            <a:r>
              <a:rPr lang="en-US" altLang="zh-CN" sz="2400" kern="0" dirty="0">
                <a:solidFill>
                  <a:srgbClr val="000000"/>
                </a:solidFill>
                <a:latin typeface="微软雅黑" panose="020B0503020204020204" pitchFamily="34" charset="-122"/>
                <a:ea typeface="微软雅黑" panose="020B0503020204020204" pitchFamily="34" charset="-122"/>
              </a:rPr>
              <a:t>1</a:t>
            </a:r>
            <a:r>
              <a:rPr lang="zh-CN" altLang="en-US" sz="2400" kern="0" dirty="0">
                <a:solidFill>
                  <a:srgbClr val="000000"/>
                </a:solidFill>
                <a:latin typeface="微软雅黑" panose="020B0503020204020204" pitchFamily="34" charset="-122"/>
                <a:ea typeface="微软雅黑" panose="020B0503020204020204" pitchFamily="34" charset="-122"/>
              </a:rPr>
              <a:t>份</a:t>
            </a:r>
            <a:endParaRPr lang="en-US" altLang="zh-CN" sz="2400" kern="0" dirty="0">
              <a:solidFill>
                <a:srgbClr val="000000"/>
              </a:solidFill>
              <a:latin typeface="微软雅黑" panose="020B0503020204020204" pitchFamily="34" charset="-122"/>
              <a:ea typeface="微软雅黑" panose="020B0503020204020204" pitchFamily="34" charset="-122"/>
            </a:endParaRPr>
          </a:p>
          <a:p>
            <a:pPr lvl="2">
              <a:lnSpc>
                <a:spcPts val="3200"/>
              </a:lnSpc>
              <a:defRPr/>
            </a:pPr>
            <a:r>
              <a:rPr lang="en-US" altLang="zh-CN" sz="2400" kern="0" dirty="0">
                <a:solidFill>
                  <a:srgbClr val="000000"/>
                </a:solidFill>
                <a:latin typeface="微软雅黑" panose="020B0503020204020204" pitchFamily="34" charset="-122"/>
                <a:ea typeface="微软雅黑" panose="020B0503020204020204" pitchFamily="34" charset="-122"/>
              </a:rPr>
              <a:t>PPT</a:t>
            </a:r>
            <a:r>
              <a:rPr lang="zh-CN" altLang="en-US" sz="2400" kern="0" dirty="0">
                <a:solidFill>
                  <a:srgbClr val="000000"/>
                </a:solidFill>
                <a:latin typeface="微软雅黑" panose="020B0503020204020204" pitchFamily="34" charset="-122"/>
                <a:ea typeface="微软雅黑" panose="020B0503020204020204" pitchFamily="34" charset="-122"/>
              </a:rPr>
              <a:t>和</a:t>
            </a:r>
            <a:r>
              <a:rPr lang="en-US" altLang="zh-CN" sz="2400" kern="0" dirty="0">
                <a:solidFill>
                  <a:srgbClr val="000000"/>
                </a:solidFill>
                <a:latin typeface="微软雅黑" panose="020B0503020204020204" pitchFamily="34" charset="-122"/>
                <a:ea typeface="微软雅黑" panose="020B0503020204020204" pitchFamily="34" charset="-122"/>
              </a:rPr>
              <a:t>Word</a:t>
            </a:r>
            <a:r>
              <a:rPr lang="zh-CN" altLang="en-US" sz="2400" kern="0" dirty="0">
                <a:solidFill>
                  <a:srgbClr val="000000"/>
                </a:solidFill>
                <a:latin typeface="微软雅黑" panose="020B0503020204020204" pitchFamily="34" charset="-122"/>
                <a:ea typeface="微软雅黑" panose="020B0503020204020204" pitchFamily="34" charset="-122"/>
              </a:rPr>
              <a:t>讲稿格式命名：小组探究</a:t>
            </a:r>
            <a:r>
              <a:rPr lang="en-US" altLang="zh-CN" sz="2400" kern="0" dirty="0">
                <a:solidFill>
                  <a:srgbClr val="000000"/>
                </a:solidFill>
                <a:latin typeface="微软雅黑" panose="020B0503020204020204" pitchFamily="34" charset="-122"/>
                <a:ea typeface="微软雅黑" panose="020B0503020204020204" pitchFamily="34" charset="-122"/>
              </a:rPr>
              <a:t>+</a:t>
            </a:r>
            <a:r>
              <a:rPr lang="zh-CN" altLang="en-US" sz="2400" kern="0" dirty="0">
                <a:solidFill>
                  <a:srgbClr val="000000"/>
                </a:solidFill>
                <a:latin typeface="微软雅黑" panose="020B0503020204020204" pitchFamily="34" charset="-122"/>
                <a:ea typeface="微软雅黑" panose="020B0503020204020204" pitchFamily="34" charset="-122"/>
              </a:rPr>
              <a:t>题目</a:t>
            </a:r>
            <a:endParaRPr lang="en-US" altLang="zh-CN" sz="2400" kern="0" dirty="0">
              <a:solidFill>
                <a:srgbClr val="000000"/>
              </a:solidFill>
              <a:latin typeface="微软雅黑" panose="020B0503020204020204" pitchFamily="34" charset="-122"/>
              <a:ea typeface="微软雅黑" panose="020B0503020204020204" pitchFamily="34" charset="-122"/>
            </a:endParaRPr>
          </a:p>
          <a:p>
            <a:pPr lvl="1">
              <a:lnSpc>
                <a:spcPts val="3200"/>
              </a:lnSpc>
              <a:defRPr/>
            </a:pPr>
            <a:r>
              <a:rPr lang="en-US" altLang="zh-CN" kern="0" dirty="0">
                <a:solidFill>
                  <a:srgbClr val="000000"/>
                </a:solidFill>
                <a:latin typeface="微软雅黑" panose="020B0503020204020204" pitchFamily="34" charset="-122"/>
                <a:ea typeface="微软雅黑" panose="020B0503020204020204" pitchFamily="34" charset="-122"/>
              </a:rPr>
              <a:t>2</a:t>
            </a:r>
            <a:r>
              <a:rPr lang="zh-CN" altLang="en-US" kern="0" dirty="0">
                <a:solidFill>
                  <a:srgbClr val="000000"/>
                </a:solidFill>
                <a:latin typeface="微软雅黑" panose="020B0503020204020204" pitchFamily="34" charset="-122"/>
                <a:ea typeface="微软雅黑" panose="020B0503020204020204" pitchFamily="34" charset="-122"/>
              </a:rPr>
              <a:t>、习思想学习</a:t>
            </a:r>
            <a:r>
              <a:rPr lang="zh-CN" altLang="en-US" kern="0" dirty="0" smtClean="0">
                <a:solidFill>
                  <a:srgbClr val="000000"/>
                </a:solidFill>
                <a:latin typeface="微软雅黑" panose="020B0503020204020204" pitchFamily="34" charset="-122"/>
                <a:ea typeface="微软雅黑" panose="020B0503020204020204" pitchFamily="34" charset="-122"/>
              </a:rPr>
              <a:t>报告电子版</a:t>
            </a:r>
            <a:r>
              <a:rPr lang="zh-CN" altLang="en-US" kern="0" dirty="0">
                <a:solidFill>
                  <a:srgbClr val="000000"/>
                </a:solidFill>
                <a:latin typeface="微软雅黑" panose="020B0503020204020204" pitchFamily="34" charset="-122"/>
                <a:ea typeface="微软雅黑" panose="020B0503020204020204" pitchFamily="34" charset="-122"/>
              </a:rPr>
              <a:t>命名：学号</a:t>
            </a:r>
            <a:r>
              <a:rPr lang="en-US" altLang="zh-CN" kern="0" dirty="0">
                <a:solidFill>
                  <a:srgbClr val="000000"/>
                </a:solidFill>
                <a:latin typeface="微软雅黑" panose="020B0503020204020204" pitchFamily="34" charset="-122"/>
                <a:ea typeface="微软雅黑" panose="020B0503020204020204" pitchFamily="34" charset="-122"/>
              </a:rPr>
              <a:t>+</a:t>
            </a:r>
            <a:r>
              <a:rPr lang="zh-CN" altLang="en-US" kern="0" dirty="0">
                <a:solidFill>
                  <a:srgbClr val="000000"/>
                </a:solidFill>
                <a:latin typeface="微软雅黑" panose="020B0503020204020204" pitchFamily="34" charset="-122"/>
                <a:ea typeface="微软雅黑" panose="020B0503020204020204" pitchFamily="34" charset="-122"/>
              </a:rPr>
              <a:t>姓名</a:t>
            </a:r>
            <a:r>
              <a:rPr lang="en-US" altLang="zh-CN" kern="0" dirty="0">
                <a:solidFill>
                  <a:srgbClr val="000000"/>
                </a:solidFill>
                <a:latin typeface="微软雅黑" panose="020B0503020204020204" pitchFamily="34" charset="-122"/>
                <a:ea typeface="微软雅黑" panose="020B0503020204020204" pitchFamily="34" charset="-122"/>
              </a:rPr>
              <a:t>+</a:t>
            </a:r>
            <a:r>
              <a:rPr lang="zh-CN" altLang="en-US" kern="0" dirty="0">
                <a:solidFill>
                  <a:srgbClr val="000000"/>
                </a:solidFill>
                <a:latin typeface="微软雅黑" panose="020B0503020204020204" pitchFamily="34" charset="-122"/>
                <a:ea typeface="微软雅黑" panose="020B0503020204020204" pitchFamily="34" charset="-122"/>
              </a:rPr>
              <a:t>题目</a:t>
            </a:r>
            <a:endParaRPr lang="en-US" altLang="zh-CN" kern="0" dirty="0">
              <a:solidFill>
                <a:srgbClr val="000000"/>
              </a:solidFill>
              <a:latin typeface="微软雅黑" panose="020B0503020204020204" pitchFamily="34" charset="-122"/>
              <a:ea typeface="微软雅黑" panose="020B0503020204020204" pitchFamily="34" charset="-122"/>
            </a:endParaRPr>
          </a:p>
          <a:p>
            <a:pPr lvl="1">
              <a:lnSpc>
                <a:spcPts val="3200"/>
              </a:lnSpc>
              <a:defRPr/>
            </a:pPr>
            <a:r>
              <a:rPr lang="zh-CN" altLang="en-US" kern="0" dirty="0">
                <a:solidFill>
                  <a:srgbClr val="000000"/>
                </a:solidFill>
                <a:latin typeface="微软雅黑" panose="020B0503020204020204" pitchFamily="34" charset="-122"/>
                <a:ea typeface="微软雅黑" panose="020B0503020204020204" pitchFamily="34" charset="-122"/>
              </a:rPr>
              <a:t>小组展示</a:t>
            </a:r>
            <a:r>
              <a:rPr lang="en-US" altLang="zh-CN" kern="0" dirty="0" smtClean="0">
                <a:solidFill>
                  <a:srgbClr val="000000"/>
                </a:solidFill>
                <a:latin typeface="微软雅黑" panose="020B0503020204020204" pitchFamily="34" charset="-122"/>
                <a:ea typeface="微软雅黑" panose="020B0503020204020204" pitchFamily="34" charset="-122"/>
              </a:rPr>
              <a:t>Word</a:t>
            </a:r>
            <a:r>
              <a:rPr lang="zh-CN" altLang="en-US" kern="0" dirty="0" smtClean="0">
                <a:solidFill>
                  <a:srgbClr val="000000"/>
                </a:solidFill>
                <a:latin typeface="微软雅黑" panose="020B0503020204020204" pitchFamily="34" charset="-122"/>
                <a:ea typeface="微软雅黑" panose="020B0503020204020204" pitchFamily="34" charset="-122"/>
              </a:rPr>
              <a:t>和习思想学习报告具体</a:t>
            </a:r>
            <a:r>
              <a:rPr lang="zh-CN" altLang="en-US" kern="0" dirty="0">
                <a:solidFill>
                  <a:srgbClr val="000000"/>
                </a:solidFill>
                <a:latin typeface="微软雅黑" panose="020B0503020204020204" pitchFamily="34" charset="-122"/>
                <a:ea typeface="微软雅黑" panose="020B0503020204020204" pitchFamily="34" charset="-122"/>
              </a:rPr>
              <a:t>格式排版请</a:t>
            </a:r>
            <a:r>
              <a:rPr lang="zh-CN" altLang="en-US" kern="0" dirty="0" smtClean="0">
                <a:solidFill>
                  <a:srgbClr val="000000"/>
                </a:solidFill>
                <a:latin typeface="微软雅黑" panose="020B0503020204020204" pitchFamily="34" charset="-122"/>
                <a:ea typeface="微软雅黑" panose="020B0503020204020204" pitchFamily="34" charset="-122"/>
              </a:rPr>
              <a:t>参考</a:t>
            </a:r>
            <a:r>
              <a:rPr lang="zh-CN" altLang="en-US" kern="0" dirty="0" smtClean="0">
                <a:solidFill>
                  <a:srgbClr val="FF0000"/>
                </a:solidFill>
                <a:latin typeface="微软雅黑" panose="020B0503020204020204" pitchFamily="34" charset="-122"/>
                <a:ea typeface="微软雅黑" panose="020B0503020204020204" pitchFamily="34" charset="-122"/>
              </a:rPr>
              <a:t>作业格式文档</a:t>
            </a:r>
            <a:endParaRPr lang="en-US" altLang="zh-CN" kern="0" dirty="0" smtClean="0">
              <a:solidFill>
                <a:srgbClr val="FF0000"/>
              </a:solidFill>
              <a:latin typeface="微软雅黑" panose="020B0503020204020204" pitchFamily="34" charset="-122"/>
              <a:ea typeface="微软雅黑" panose="020B0503020204020204" pitchFamily="34" charset="-122"/>
            </a:endParaRPr>
          </a:p>
          <a:p>
            <a:pPr lvl="1">
              <a:lnSpc>
                <a:spcPts val="3200"/>
              </a:lnSpc>
              <a:defRPr/>
            </a:pPr>
            <a:r>
              <a:rPr lang="zh-CN" altLang="en-US" kern="0" dirty="0">
                <a:solidFill>
                  <a:srgbClr val="000000"/>
                </a:solidFill>
                <a:latin typeface="微软雅黑" panose="020B0503020204020204" pitchFamily="34" charset="-122"/>
                <a:ea typeface="微软雅黑" panose="020B0503020204020204" pitchFamily="34" charset="-122"/>
              </a:rPr>
              <a:t>提交时间</a:t>
            </a:r>
            <a:r>
              <a:rPr lang="zh-CN" altLang="en-US" kern="0" dirty="0" smtClean="0">
                <a:solidFill>
                  <a:srgbClr val="000000"/>
                </a:solidFill>
                <a:latin typeface="微软雅黑" panose="020B0503020204020204" pitchFamily="34" charset="-122"/>
                <a:ea typeface="微软雅黑" panose="020B0503020204020204" pitchFamily="34" charset="-122"/>
              </a:rPr>
              <a:t>：第</a:t>
            </a:r>
            <a:r>
              <a:rPr lang="en-US" altLang="zh-CN" kern="0" dirty="0" smtClean="0">
                <a:solidFill>
                  <a:srgbClr val="000000"/>
                </a:solidFill>
                <a:latin typeface="微软雅黑" panose="020B0503020204020204" pitchFamily="34" charset="-122"/>
                <a:ea typeface="微软雅黑" panose="020B0503020204020204" pitchFamily="34" charset="-122"/>
              </a:rPr>
              <a:t>14</a:t>
            </a:r>
            <a:r>
              <a:rPr lang="zh-CN" altLang="en-US" kern="0" smtClean="0">
                <a:solidFill>
                  <a:srgbClr val="000000"/>
                </a:solidFill>
                <a:latin typeface="微软雅黑" panose="020B0503020204020204" pitchFamily="34" charset="-122"/>
                <a:ea typeface="微软雅黑" panose="020B0503020204020204" pitchFamily="34" charset="-122"/>
              </a:rPr>
              <a:t>周周五之前</a:t>
            </a:r>
            <a:r>
              <a:rPr lang="zh-CN" altLang="en-US" kern="0" dirty="0" smtClean="0">
                <a:solidFill>
                  <a:srgbClr val="000000"/>
                </a:solidFill>
                <a:latin typeface="微软雅黑" panose="020B0503020204020204" pitchFamily="34" charset="-122"/>
                <a:ea typeface="微软雅黑" panose="020B0503020204020204" pitchFamily="34" charset="-122"/>
              </a:rPr>
              <a:t>，发</a:t>
            </a:r>
            <a:r>
              <a:rPr lang="zh-CN" altLang="en-US" kern="0" dirty="0">
                <a:solidFill>
                  <a:srgbClr val="FF0000"/>
                </a:solidFill>
                <a:latin typeface="微软雅黑" panose="020B0503020204020204" pitchFamily="34" charset="-122"/>
                <a:ea typeface="微软雅黑" panose="020B0503020204020204" pitchFamily="34" charset="-122"/>
              </a:rPr>
              <a:t>课代表</a:t>
            </a:r>
            <a:r>
              <a:rPr lang="en-US" altLang="zh-CN" kern="0" dirty="0">
                <a:solidFill>
                  <a:srgbClr val="FF0000"/>
                </a:solidFill>
                <a:latin typeface="微软雅黑" panose="020B0503020204020204" pitchFamily="34" charset="-122"/>
                <a:ea typeface="微软雅黑" panose="020B0503020204020204" pitchFamily="34" charset="-122"/>
              </a:rPr>
              <a:t>QQ</a:t>
            </a:r>
            <a:r>
              <a:rPr lang="zh-CN" altLang="en-US" kern="0" dirty="0">
                <a:solidFill>
                  <a:srgbClr val="FF0000"/>
                </a:solidFill>
                <a:latin typeface="微软雅黑" panose="020B0503020204020204" pitchFamily="34" charset="-122"/>
                <a:ea typeface="微软雅黑" panose="020B0503020204020204" pitchFamily="34" charset="-122"/>
              </a:rPr>
              <a:t>邮箱</a:t>
            </a:r>
            <a:endParaRPr lang="en-US" altLang="zh-CN" kern="0" dirty="0">
              <a:solidFill>
                <a:srgbClr val="FF0000"/>
              </a:solidFill>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endParaRPr kumimoji="0" lang="zh-CN" altLang="en-US" sz="2800" b="0" i="0" u="none" strike="noStrike" kern="0" cap="none" spc="0" normalizeH="0" baseline="0" noProof="0" dirty="0" smtClean="0">
              <a:ln>
                <a:noFill/>
              </a:ln>
              <a:solidFill>
                <a:srgbClr val="000000"/>
              </a:solidFill>
              <a:effectLst/>
              <a:uLnTx/>
              <a:uFillTx/>
              <a:latin typeface="宋体" panose="02010600030101010101" pitchFamily="2" charset="-122"/>
              <a:ea typeface="宋体" panose="02010600030101010101" pitchFamily="2" charset="-122"/>
              <a:cs typeface="+mn-cs"/>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endParaRPr kumimoji="0" lang="zh-CN" altLang="en-US" sz="2800" b="0" i="0" u="none" strike="noStrike" kern="0" cap="none" spc="0" normalizeH="0" baseline="0" noProof="0" dirty="0">
              <a:ln>
                <a:noFill/>
              </a:ln>
              <a:solidFill>
                <a:srgbClr val="000000"/>
              </a:solidFill>
              <a:effectLst/>
              <a:uLnTx/>
              <a:uFillTx/>
              <a:latin typeface="宋体" panose="02010600030101010101" pitchFamily="2" charset="-122"/>
              <a:ea typeface="宋体" panose="02010600030101010101" pitchFamily="2" charset="-122"/>
              <a:cs typeface="+mn-cs"/>
            </a:endParaRP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991025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3042920" y="247015"/>
            <a:ext cx="5850890" cy="645160"/>
          </a:xfrm>
          <a:prstGeom prst="rect">
            <a:avLst/>
          </a:prstGeom>
          <a:noFill/>
        </p:spPr>
        <p:txBody>
          <a:bodyPr wrap="squar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探究性学习主题（思考方向，供参考）：</a:t>
            </a:r>
          </a:p>
        </p:txBody>
      </p:sp>
      <p:sp>
        <p:nvSpPr>
          <p:cNvPr id="8" name="内容占位符 2"/>
          <p:cNvSpPr txBox="1"/>
          <p:nvPr/>
        </p:nvSpPr>
        <p:spPr bwMode="auto">
          <a:xfrm>
            <a:off x="237490" y="889055"/>
            <a:ext cx="5858510" cy="5757545"/>
          </a:xfrm>
          <a:prstGeom prst="rect">
            <a:avLst/>
          </a:prstGeom>
          <a:solidFill>
            <a:srgbClr val="4CD2AF">
              <a:lumMod val="40000"/>
              <a:lumOff val="60000"/>
              <a:alpha val="17000"/>
            </a:srgbClr>
          </a:solidFill>
          <a:ln w="25400">
            <a:solidFill>
              <a:srgbClr val="00B050"/>
            </a:soli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、百年未有之大变局背景下的新发展格局</a:t>
            </a:r>
            <a:endPar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、新冠肺炎疫情背景下社会经济发展与民生保障</a:t>
            </a:r>
            <a:endPar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lang="en-US" altLang="zh-CN" sz="2000" kern="0" dirty="0" smtClean="0">
                <a:solidFill>
                  <a:srgbClr val="000000"/>
                </a:solidFill>
                <a:latin typeface="微软雅黑" panose="020B0503020204020204" pitchFamily="34" charset="-122"/>
                <a:ea typeface="微软雅黑" panose="020B0503020204020204" pitchFamily="34" charset="-122"/>
              </a:rPr>
              <a:t>3</a:t>
            </a:r>
            <a:r>
              <a:rPr lang="zh-CN" altLang="en-US" sz="2000" kern="0" dirty="0" smtClean="0">
                <a:solidFill>
                  <a:srgbClr val="000000"/>
                </a:solidFill>
                <a:latin typeface="微软雅黑" panose="020B0503020204020204" pitchFamily="34" charset="-122"/>
                <a:ea typeface="微软雅黑" panose="020B0503020204020204" pitchFamily="34" charset="-122"/>
              </a:rPr>
              <a:t>、全球通胀对我国经济的影响</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lang="en-US" altLang="zh-CN" sz="2000" kern="0" dirty="0" smtClean="0">
                <a:solidFill>
                  <a:srgbClr val="000000"/>
                </a:solidFill>
                <a:latin typeface="微软雅黑" panose="020B0503020204020204" pitchFamily="34" charset="-122"/>
                <a:ea typeface="微软雅黑" panose="020B0503020204020204" pitchFamily="34" charset="-122"/>
                <a:sym typeface="+mn-ea"/>
              </a:rPr>
              <a:t>4</a:t>
            </a:r>
            <a:r>
              <a:rPr lang="zh-CN" altLang="en-US" sz="2000" kern="0" dirty="0" smtClean="0">
                <a:solidFill>
                  <a:srgbClr val="000000"/>
                </a:solidFill>
                <a:latin typeface="微软雅黑" panose="020B0503020204020204" pitchFamily="34" charset="-122"/>
                <a:ea typeface="微软雅黑" panose="020B0503020204020204" pitchFamily="34" charset="-122"/>
                <a:sym typeface="+mn-ea"/>
              </a:rPr>
              <a:t>、全球货币贬值风暴与我国金融政策</a:t>
            </a:r>
            <a:endParaRPr lang="zh-CN" altLang="en-US" sz="2000" kern="0" dirty="0" smtClean="0">
              <a:solidFill>
                <a:srgbClr val="000000"/>
              </a:solidFill>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lang="en-US" altLang="zh-CN" sz="2000" kern="0" dirty="0" smtClean="0">
                <a:solidFill>
                  <a:srgbClr val="000000"/>
                </a:solidFill>
                <a:latin typeface="微软雅黑" panose="020B0503020204020204" pitchFamily="34" charset="-122"/>
                <a:ea typeface="微软雅黑" panose="020B0503020204020204" pitchFamily="34" charset="-122"/>
              </a:rPr>
              <a:t>5</a:t>
            </a:r>
            <a:r>
              <a:rPr lang="zh-CN" altLang="en-US" sz="2000" kern="0" dirty="0" smtClean="0">
                <a:solidFill>
                  <a:srgbClr val="000000"/>
                </a:solidFill>
                <a:latin typeface="微软雅黑" panose="020B0503020204020204" pitchFamily="34" charset="-122"/>
                <a:ea typeface="微软雅黑" panose="020B0503020204020204" pitchFamily="34" charset="-122"/>
              </a:rPr>
              <a:t>、新兴经济体崛起与我国经济发展策略</a:t>
            </a:r>
            <a:endPar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6</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、以创新驱动发展全面塑造发展新优势的问题与实践</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7</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、新型举国体制与科技自立自强</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8</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、互联网、大数据、人工智能与实体经济深度融合</a:t>
            </a:r>
            <a:endPar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9</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、新时代我国经济高质量发展的创新路径</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10</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、新时代建设制造强国/质量强国的创新实践</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lang="en-US" altLang="zh-CN" sz="2000" kern="0" noProof="0" dirty="0" smtClean="0">
                <a:ln>
                  <a:noFill/>
                </a:ln>
                <a:solidFill>
                  <a:srgbClr val="000000"/>
                </a:solidFill>
                <a:effectLst/>
                <a:uLnTx/>
                <a:uFillTx/>
                <a:latin typeface="微软雅黑" panose="020B0503020204020204" pitchFamily="34" charset="-122"/>
                <a:ea typeface="微软雅黑" panose="020B0503020204020204" pitchFamily="34" charset="-122"/>
                <a:sym typeface="+mn-ea"/>
              </a:rPr>
              <a:t>11</a:t>
            </a:r>
            <a:r>
              <a:rPr lang="zh-CN" altLang="en-US" sz="2000" kern="0" noProof="0" dirty="0" smtClean="0">
                <a:ln>
                  <a:noFill/>
                </a:ln>
                <a:solidFill>
                  <a:srgbClr val="000000"/>
                </a:solidFill>
                <a:effectLst/>
                <a:uLnTx/>
                <a:uFillTx/>
                <a:latin typeface="微软雅黑" panose="020B0503020204020204" pitchFamily="34" charset="-122"/>
                <a:ea typeface="微软雅黑" panose="020B0503020204020204" pitchFamily="34" charset="-122"/>
                <a:sym typeface="+mn-ea"/>
              </a:rPr>
              <a:t>、数字经济高质量发展</a:t>
            </a:r>
            <a:endParaRPr lang="en-US" altLang="zh-CN" sz="2000" kern="0" noProof="0" dirty="0" smtClean="0">
              <a:ln>
                <a:noFill/>
              </a:ln>
              <a:solidFill>
                <a:srgbClr val="000000"/>
              </a:solidFill>
              <a:effectLst/>
              <a:uLnTx/>
              <a:uFillTx/>
              <a:latin typeface="微软雅黑" panose="020B0503020204020204" pitchFamily="34" charset="-122"/>
              <a:ea typeface="微软雅黑" panose="020B0503020204020204" pitchFamily="34" charset="-122"/>
              <a:sym typeface="+mn-ea"/>
            </a:endParaRPr>
          </a:p>
          <a:p>
            <a:pPr lvl="0">
              <a:defRPr/>
            </a:pPr>
            <a:r>
              <a:rPr kumimoji="0" lang="en-US" altLang="zh-CN" sz="2000" b="0" i="0" u="none" strike="noStrike" kern="0" cap="none" spc="0" normalizeH="0" baseline="0" dirty="0" smtClean="0">
                <a:solidFill>
                  <a:srgbClr val="000000"/>
                </a:solidFill>
                <a:latin typeface="微软雅黑" panose="020B0503020204020204" pitchFamily="34" charset="-122"/>
                <a:ea typeface="微软雅黑" panose="020B0503020204020204" pitchFamily="34" charset="-122"/>
                <a:sym typeface="+mn-ea"/>
              </a:rPr>
              <a:t>12</a:t>
            </a:r>
            <a:r>
              <a:rPr lang="zh-CN" altLang="en-US" sz="2000" kern="0" dirty="0">
                <a:solidFill>
                  <a:srgbClr val="000000"/>
                </a:solidFill>
                <a:latin typeface="微软雅黑" panose="020B0503020204020204" pitchFamily="34" charset="-122"/>
                <a:ea typeface="微软雅黑" panose="020B0503020204020204" pitchFamily="34" charset="-122"/>
                <a:sym typeface="+mn-ea"/>
              </a:rPr>
              <a:t>、区域协调发展</a:t>
            </a:r>
            <a:r>
              <a:rPr lang="en-US" altLang="zh-CN" sz="2000" kern="0" dirty="0">
                <a:solidFill>
                  <a:srgbClr val="000000"/>
                </a:solidFill>
                <a:latin typeface="微软雅黑" panose="020B0503020204020204" pitchFamily="34" charset="-122"/>
                <a:ea typeface="微软雅黑" panose="020B0503020204020204" pitchFamily="34" charset="-122"/>
                <a:sym typeface="+mn-ea"/>
              </a:rPr>
              <a:t>/</a:t>
            </a:r>
            <a:r>
              <a:rPr lang="zh-CN" altLang="en-US" sz="2000" kern="0" dirty="0">
                <a:solidFill>
                  <a:srgbClr val="000000"/>
                </a:solidFill>
                <a:latin typeface="微软雅黑" panose="020B0503020204020204" pitchFamily="34" charset="-122"/>
                <a:ea typeface="微软雅黑" panose="020B0503020204020204" pitchFamily="34" charset="-122"/>
                <a:sym typeface="+mn-ea"/>
              </a:rPr>
              <a:t>一体化发展的创新实践</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000" b="0" i="0" u="none" strike="noStrike" kern="0" cap="none" spc="0" normalizeH="0" baseline="0" dirty="0" smtClean="0">
                <a:solidFill>
                  <a:srgbClr val="000000"/>
                </a:solidFill>
                <a:latin typeface="微软雅黑" panose="020B0503020204020204" pitchFamily="34" charset="-122"/>
                <a:ea typeface="微软雅黑" panose="020B0503020204020204" pitchFamily="34" charset="-122"/>
                <a:sym typeface="+mn-ea"/>
              </a:rPr>
              <a:t>13</a:t>
            </a:r>
            <a:r>
              <a:rPr kumimoji="0" lang="zh-CN" altLang="en-US" sz="2000" b="0" i="0" u="none" strike="noStrike" kern="0" cap="none" spc="0" normalizeH="0" baseline="0" dirty="0" smtClean="0">
                <a:solidFill>
                  <a:srgbClr val="000000"/>
                </a:solidFill>
                <a:latin typeface="微软雅黑" panose="020B0503020204020204" pitchFamily="34" charset="-122"/>
                <a:ea typeface="微软雅黑" panose="020B0503020204020204" pitchFamily="34" charset="-122"/>
                <a:sym typeface="+mn-ea"/>
              </a:rPr>
              <a:t>、教育强国、科技强国、人才强国的创新实践</a:t>
            </a:r>
            <a:endPar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p:txBody>
      </p:sp>
      <p:sp>
        <p:nvSpPr>
          <p:cNvPr id="10" name="内容占位符 2"/>
          <p:cNvSpPr txBox="1"/>
          <p:nvPr/>
        </p:nvSpPr>
        <p:spPr bwMode="auto">
          <a:xfrm>
            <a:off x="6165850" y="897945"/>
            <a:ext cx="5852795" cy="5749290"/>
          </a:xfrm>
          <a:prstGeom prst="rect">
            <a:avLst/>
          </a:prstGeom>
          <a:solidFill>
            <a:srgbClr val="FFFF00">
              <a:alpha val="20000"/>
            </a:srgbClr>
          </a:solidFill>
          <a:ln w="28575">
            <a:solidFill>
              <a:srgbClr val="FFC000"/>
            </a:solidFill>
            <a:miter lim="800000"/>
          </a:ln>
          <a:effectLst/>
        </p:spPr>
        <p:txBody>
          <a:bodyPr vert="horz" wrap="square" lIns="108850" tIns="54425" rIns="108850" bIns="54425" numCol="1" anchor="t" anchorCtr="0" compatLnSpc="1"/>
          <a:lstStyle>
            <a:lvl1pPr marL="342900" indent="-342900"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742950" indent="-285750" algn="l" rtl="0" eaLnBrk="0" fontAlgn="base" hangingPunct="0">
              <a:spcBef>
                <a:spcPct val="20000"/>
              </a:spcBef>
              <a:spcAft>
                <a:spcPct val="0"/>
              </a:spcAft>
              <a:buClr>
                <a:srgbClr val="002060"/>
              </a:buClr>
              <a:buFont typeface="Wingdings" panose="05000000000000000000" pitchFamily="2" charset="2"/>
              <a:buChar char="p"/>
              <a:defRPr sz="2800">
                <a:solidFill>
                  <a:schemeClr val="tx1"/>
                </a:solidFill>
                <a:latin typeface="宋体" panose="02010600030101010101" pitchFamily="2" charset="-122"/>
                <a:ea typeface="宋体" panose="02010600030101010101" pitchFamily="2" charset="-122"/>
              </a:defRPr>
            </a:lvl2pPr>
            <a:lvl3pPr marL="1143000" indent="-228600" algn="l" rtl="0" eaLnBrk="0" fontAlgn="base" hangingPunct="0">
              <a:spcBef>
                <a:spcPct val="20000"/>
              </a:spcBef>
              <a:spcAft>
                <a:spcPct val="0"/>
              </a:spcAft>
              <a:buClr>
                <a:srgbClr val="002060"/>
              </a:buClr>
              <a:buFont typeface="Wingdings" panose="05000000000000000000" pitchFamily="2" charset="2"/>
              <a:buChar char="Ø"/>
              <a:defRPr sz="2400">
                <a:solidFill>
                  <a:schemeClr val="tx1"/>
                </a:solidFill>
                <a:latin typeface="宋体" panose="02010600030101010101" pitchFamily="2" charset="-122"/>
                <a:ea typeface="宋体" panose="02010600030101010101" pitchFamily="2" charset="-122"/>
              </a:defRPr>
            </a:lvl3pPr>
            <a:lvl4pPr marL="1600200" indent="-228600" algn="l" rtl="0" eaLnBrk="0" fontAlgn="base" hangingPunct="0">
              <a:spcBef>
                <a:spcPct val="20000"/>
              </a:spcBef>
              <a:spcAft>
                <a:spcPct val="0"/>
              </a:spcAft>
              <a:buChar char="–"/>
              <a:defRPr sz="2000">
                <a:solidFill>
                  <a:schemeClr val="tx1"/>
                </a:solidFill>
                <a:latin typeface="宋体" panose="02010600030101010101" pitchFamily="2" charset="-122"/>
                <a:ea typeface="宋体" panose="02010600030101010101" pitchFamily="2" charset="-122"/>
              </a:defRPr>
            </a:lvl4pPr>
            <a:lvl5pPr marL="2057400" indent="-228600" algn="l" rtl="0" eaLnBrk="0" fontAlgn="base" hangingPunct="0">
              <a:spcBef>
                <a:spcPct val="20000"/>
              </a:spcBef>
              <a:spcAft>
                <a:spcPct val="0"/>
              </a:spcAft>
              <a:buChar char="»"/>
              <a:defRPr sz="2000">
                <a:solidFill>
                  <a:schemeClr val="tx1"/>
                </a:solidFill>
                <a:latin typeface="宋体" panose="02010600030101010101" pitchFamily="2" charset="-122"/>
                <a:ea typeface="宋体" panose="02010600030101010101" pitchFamily="2" charset="-122"/>
              </a:defRPr>
            </a:lvl5pPr>
            <a:lvl6pPr marL="2514600" indent="-228600" algn="l" rtl="0" eaLnBrk="1" fontAlgn="base" hangingPunct="1">
              <a:spcBef>
                <a:spcPct val="20000"/>
              </a:spcBef>
              <a:spcAft>
                <a:spcPct val="0"/>
              </a:spcAft>
              <a:buChar char="»"/>
              <a:defRPr sz="2000">
                <a:solidFill>
                  <a:schemeClr val="tx1"/>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chemeClr val="tx1"/>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chemeClr val="tx1"/>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chemeClr val="tx1"/>
                </a:solidFill>
                <a:latin typeface="Arial" panose="020B0604020202020204" pitchFamily="34" charset="0"/>
              </a:defRPr>
            </a:lvl9pPr>
          </a:lstStyle>
          <a:p>
            <a:pPr marL="408305" indent="-408305" algn="l">
              <a:buSzTx/>
              <a:defRPr/>
            </a:pPr>
            <a:r>
              <a:rPr kumimoji="0" lang="en-US" altLang="zh-CN"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14</a:t>
            </a:r>
            <a:r>
              <a:rPr kumimoji="0" lang="zh-CN" altLang="en-US" sz="20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r>
              <a:rPr lang="zh-CN" altLang="en-US" sz="2000" kern="0" dirty="0" smtClean="0">
                <a:solidFill>
                  <a:srgbClr val="000000"/>
                </a:solidFill>
                <a:latin typeface="微软雅黑" panose="020B0503020204020204" pitchFamily="34" charset="-122"/>
                <a:ea typeface="微软雅黑" panose="020B0503020204020204" pitchFamily="34" charset="-122"/>
              </a:rPr>
              <a:t>全过程人民民主的理论与实践</a:t>
            </a:r>
          </a:p>
          <a:p>
            <a:pPr marL="408305" indent="-408305" algn="l">
              <a:buSzTx/>
              <a:defRPr/>
            </a:pPr>
            <a:r>
              <a:rPr lang="zh-CN" altLang="en-US" sz="2000" kern="0" dirty="0" smtClean="0">
                <a:solidFill>
                  <a:srgbClr val="000000"/>
                </a:solidFill>
                <a:latin typeface="微软雅黑" panose="020B0503020204020204" pitchFamily="34" charset="-122"/>
                <a:ea typeface="微软雅黑" panose="020B0503020204020204" pitchFamily="34" charset="-122"/>
              </a:rPr>
              <a:t>1</a:t>
            </a:r>
            <a:r>
              <a:rPr lang="en-US" altLang="zh-CN" sz="2000" kern="0" dirty="0" smtClean="0">
                <a:solidFill>
                  <a:srgbClr val="000000"/>
                </a:solidFill>
                <a:latin typeface="微软雅黑" panose="020B0503020204020204" pitchFamily="34" charset="-122"/>
                <a:ea typeface="微软雅黑" panose="020B0503020204020204" pitchFamily="34" charset="-122"/>
              </a:rPr>
              <a:t>5</a:t>
            </a:r>
            <a:r>
              <a:rPr lang="zh-CN" altLang="en-US" sz="2000" kern="0" dirty="0" smtClean="0">
                <a:solidFill>
                  <a:srgbClr val="000000"/>
                </a:solidFill>
                <a:latin typeface="微软雅黑" panose="020B0503020204020204" pitchFamily="34" charset="-122"/>
                <a:ea typeface="微软雅黑" panose="020B0503020204020204" pitchFamily="34" charset="-122"/>
              </a:rPr>
              <a:t>、全面依法治国的创新实践</a:t>
            </a:r>
          </a:p>
          <a:p>
            <a:pPr marL="408305" indent="-408305" algn="l">
              <a:buSzTx/>
              <a:defRPr/>
            </a:pPr>
            <a:r>
              <a:rPr lang="zh-CN" altLang="en-US" sz="2000" kern="0" dirty="0" smtClean="0">
                <a:solidFill>
                  <a:srgbClr val="000000"/>
                </a:solidFill>
                <a:latin typeface="微软雅黑" panose="020B0503020204020204" pitchFamily="34" charset="-122"/>
                <a:ea typeface="微软雅黑" panose="020B0503020204020204" pitchFamily="34" charset="-122"/>
              </a:rPr>
              <a:t>1</a:t>
            </a:r>
            <a:r>
              <a:rPr lang="en-US" altLang="zh-CN" sz="2000" kern="0" dirty="0" smtClean="0">
                <a:solidFill>
                  <a:srgbClr val="000000"/>
                </a:solidFill>
                <a:latin typeface="微软雅黑" panose="020B0503020204020204" pitchFamily="34" charset="-122"/>
                <a:ea typeface="微软雅黑" panose="020B0503020204020204" pitchFamily="34" charset="-122"/>
              </a:rPr>
              <a:t>6</a:t>
            </a:r>
            <a:r>
              <a:rPr lang="zh-CN" altLang="en-US" sz="2000" kern="0" dirty="0" smtClean="0">
                <a:solidFill>
                  <a:srgbClr val="000000"/>
                </a:solidFill>
                <a:latin typeface="微软雅黑" panose="020B0503020204020204" pitchFamily="34" charset="-122"/>
                <a:ea typeface="微软雅黑" panose="020B0503020204020204" pitchFamily="34" charset="-122"/>
              </a:rPr>
              <a:t>、新时代文化自信自强</a:t>
            </a:r>
          </a:p>
          <a:p>
            <a:pPr marL="408305" indent="-408305" algn="l">
              <a:buSzTx/>
              <a:defRPr/>
            </a:pPr>
            <a:r>
              <a:rPr lang="zh-CN" altLang="en-US" sz="2000" kern="0" dirty="0" smtClean="0">
                <a:solidFill>
                  <a:srgbClr val="000000"/>
                </a:solidFill>
                <a:latin typeface="微软雅黑" panose="020B0503020204020204" pitchFamily="34" charset="-122"/>
                <a:ea typeface="微软雅黑" panose="020B0503020204020204" pitchFamily="34" charset="-122"/>
              </a:rPr>
              <a:t>1</a:t>
            </a:r>
            <a:r>
              <a:rPr lang="en-US" altLang="zh-CN" sz="2000" kern="0" dirty="0" smtClean="0">
                <a:solidFill>
                  <a:srgbClr val="000000"/>
                </a:solidFill>
                <a:latin typeface="微软雅黑" panose="020B0503020204020204" pitchFamily="34" charset="-122"/>
                <a:ea typeface="微软雅黑" panose="020B0503020204020204" pitchFamily="34" charset="-122"/>
              </a:rPr>
              <a:t>7</a:t>
            </a:r>
            <a:r>
              <a:rPr lang="zh-CN" altLang="en-US" sz="2000" kern="0" dirty="0" smtClean="0">
                <a:solidFill>
                  <a:srgbClr val="000000"/>
                </a:solidFill>
                <a:latin typeface="微软雅黑" panose="020B0503020204020204" pitchFamily="34" charset="-122"/>
                <a:ea typeface="微软雅黑" panose="020B0503020204020204" pitchFamily="34" charset="-122"/>
              </a:rPr>
              <a:t>、人民美好生活引领下的文化产业高质量发展</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18</a:t>
            </a:r>
            <a:r>
              <a:rPr lang="zh-CN" altLang="en-US" sz="2000" kern="0" dirty="0" smtClean="0">
                <a:solidFill>
                  <a:srgbClr val="000000"/>
                </a:solidFill>
                <a:latin typeface="微软雅黑" panose="020B0503020204020204" pitchFamily="34" charset="-122"/>
                <a:ea typeface="微软雅黑" panose="020B0503020204020204" pitchFamily="34" charset="-122"/>
              </a:rPr>
              <a:t>、扎实推动共同富裕的创新实践</a:t>
            </a:r>
            <a:endParaRPr lang="en-US" altLang="zh-CN" sz="2000" kern="0" dirty="0" smtClean="0">
              <a:solidFill>
                <a:srgbClr val="000000"/>
              </a:solidFill>
              <a:latin typeface="微软雅黑" panose="020B0503020204020204" pitchFamily="34" charset="-122"/>
              <a:ea typeface="微软雅黑" panose="020B0503020204020204" pitchFamily="34" charset="-122"/>
            </a:endParaRPr>
          </a:p>
          <a:p>
            <a:pPr marL="408305" indent="-408305">
              <a:defRPr/>
            </a:pPr>
            <a:r>
              <a:rPr lang="en-US" altLang="zh-CN" sz="2000" kern="0" dirty="0" smtClean="0">
                <a:solidFill>
                  <a:srgbClr val="000000"/>
                </a:solidFill>
                <a:latin typeface="微软雅黑" panose="020B0503020204020204" pitchFamily="34" charset="-122"/>
                <a:ea typeface="微软雅黑" panose="020B0503020204020204" pitchFamily="34" charset="-122"/>
              </a:rPr>
              <a:t>19</a:t>
            </a:r>
            <a:r>
              <a:rPr lang="zh-CN" altLang="en-US" sz="2000" kern="0" dirty="0" smtClean="0">
                <a:solidFill>
                  <a:srgbClr val="000000"/>
                </a:solidFill>
                <a:latin typeface="微软雅黑" panose="020B0503020204020204" pitchFamily="34" charset="-122"/>
                <a:ea typeface="微软雅黑" panose="020B0503020204020204" pitchFamily="34" charset="-122"/>
              </a:rPr>
              <a:t>、乡村</a:t>
            </a:r>
            <a:r>
              <a:rPr lang="zh-CN" altLang="en-US" sz="2000" kern="0" dirty="0">
                <a:solidFill>
                  <a:srgbClr val="000000"/>
                </a:solidFill>
                <a:latin typeface="微软雅黑" panose="020B0503020204020204" pitchFamily="34" charset="-122"/>
                <a:ea typeface="微软雅黑" panose="020B0503020204020204" pitchFamily="34" charset="-122"/>
              </a:rPr>
              <a:t>振兴战略与农业农村现代化</a:t>
            </a:r>
            <a:endParaRPr lang="zh-CN" altLang="en-US" sz="2000" kern="0" dirty="0" smtClean="0">
              <a:solidFill>
                <a:srgbClr val="000000"/>
              </a:solidFill>
              <a:latin typeface="微软雅黑" panose="020B0503020204020204" pitchFamily="34" charset="-122"/>
              <a:ea typeface="微软雅黑" panose="020B0503020204020204" pitchFamily="34" charset="-122"/>
            </a:endParaRP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20</a:t>
            </a:r>
            <a:r>
              <a:rPr lang="zh-CN" altLang="en-US" sz="2000" kern="0" dirty="0" smtClean="0">
                <a:solidFill>
                  <a:srgbClr val="000000"/>
                </a:solidFill>
                <a:latin typeface="微软雅黑" panose="020B0503020204020204" pitchFamily="34" charset="-122"/>
                <a:ea typeface="微软雅黑" panose="020B0503020204020204" pitchFamily="34" charset="-122"/>
              </a:rPr>
              <a:t>、社会治理现代化的路径创新</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21</a:t>
            </a:r>
            <a:r>
              <a:rPr lang="zh-CN" altLang="en-US" sz="2000" kern="0" dirty="0" smtClean="0">
                <a:solidFill>
                  <a:srgbClr val="000000"/>
                </a:solidFill>
                <a:latin typeface="微软雅黑" panose="020B0503020204020204" pitchFamily="34" charset="-122"/>
                <a:ea typeface="微软雅黑" panose="020B0503020204020204" pitchFamily="34" charset="-122"/>
              </a:rPr>
              <a:t>、健康中国的区域特色实践</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22</a:t>
            </a:r>
            <a:r>
              <a:rPr lang="zh-CN" altLang="en-US" sz="2000" kern="0" dirty="0" smtClean="0">
                <a:solidFill>
                  <a:srgbClr val="000000"/>
                </a:solidFill>
                <a:latin typeface="微软雅黑" panose="020B0503020204020204" pitchFamily="34" charset="-122"/>
                <a:ea typeface="微软雅黑" panose="020B0503020204020204" pitchFamily="34" charset="-122"/>
              </a:rPr>
              <a:t>、碳中和、碳达峰与企业绿色发展</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23</a:t>
            </a:r>
            <a:r>
              <a:rPr lang="zh-CN" altLang="en-US" sz="2000" kern="0" dirty="0" smtClean="0">
                <a:solidFill>
                  <a:srgbClr val="000000"/>
                </a:solidFill>
                <a:latin typeface="微软雅黑" panose="020B0503020204020204" pitchFamily="34" charset="-122"/>
                <a:ea typeface="微软雅黑" panose="020B0503020204020204" pitchFamily="34" charset="-122"/>
              </a:rPr>
              <a:t>、俄乌冲突的实质、走向与破解之道</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24</a:t>
            </a:r>
            <a:r>
              <a:rPr lang="zh-CN" altLang="en-US" sz="2000" kern="0" dirty="0" smtClean="0">
                <a:solidFill>
                  <a:srgbClr val="000000"/>
                </a:solidFill>
                <a:latin typeface="微软雅黑" panose="020B0503020204020204" pitchFamily="34" charset="-122"/>
                <a:ea typeface="微软雅黑" panose="020B0503020204020204" pitchFamily="34" charset="-122"/>
              </a:rPr>
              <a:t>、建设人类命运共同体的问题与实践</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25</a:t>
            </a:r>
            <a:r>
              <a:rPr lang="zh-CN" altLang="en-US" sz="2000" kern="0" dirty="0" smtClean="0">
                <a:solidFill>
                  <a:srgbClr val="000000"/>
                </a:solidFill>
                <a:latin typeface="微软雅黑" panose="020B0503020204020204" pitchFamily="34" charset="-122"/>
                <a:ea typeface="微软雅黑" panose="020B0503020204020204" pitchFamily="34" charset="-122"/>
              </a:rPr>
              <a:t>、深入推进新时代党的建设新的伟大工程</a:t>
            </a:r>
          </a:p>
          <a:p>
            <a:pPr marL="408305" indent="-408305" algn="l">
              <a:buSzTx/>
              <a:defRPr/>
            </a:pPr>
            <a:r>
              <a:rPr lang="en-US" altLang="zh-CN" sz="2000" kern="0" dirty="0" smtClean="0">
                <a:solidFill>
                  <a:srgbClr val="000000"/>
                </a:solidFill>
                <a:latin typeface="微软雅黑" panose="020B0503020204020204" pitchFamily="34" charset="-122"/>
                <a:ea typeface="微软雅黑" panose="020B0503020204020204" pitchFamily="34" charset="-122"/>
              </a:rPr>
              <a:t>26</a:t>
            </a:r>
            <a:r>
              <a:rPr lang="zh-CN" altLang="en-US" sz="2000" kern="0" dirty="0" smtClean="0">
                <a:solidFill>
                  <a:srgbClr val="000000"/>
                </a:solidFill>
                <a:latin typeface="微软雅黑" panose="020B0503020204020204" pitchFamily="34" charset="-122"/>
                <a:ea typeface="微软雅黑" panose="020B0503020204020204" pitchFamily="34" charset="-122"/>
              </a:rPr>
              <a:t>、其他个人感兴趣的话题</a:t>
            </a:r>
          </a:p>
          <a:p>
            <a:endParaRPr lang="en-US" altLang="zh-CN" sz="2000" dirty="0">
              <a:latin typeface="微软雅黑" panose="020B0503020204020204" pitchFamily="34" charset="-122"/>
              <a:ea typeface="微软雅黑" panose="020B0503020204020204" pitchFamily="34" charset="-122"/>
            </a:endParaRPr>
          </a:p>
          <a:p>
            <a:endParaRPr lang="zh-CN" altLang="en-US" sz="2000" dirty="0">
              <a:latin typeface="微软雅黑" panose="020B0503020204020204" pitchFamily="34" charset="-122"/>
              <a:ea typeface="微软雅黑" panose="020B0503020204020204" pitchFamily="34" charset="-122"/>
            </a:endParaRPr>
          </a:p>
        </p:txBody>
      </p:sp>
      <p:cxnSp>
        <p:nvCxnSpPr>
          <p:cNvPr id="9" name="直接连接符 8"/>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2694265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3473450" y="417161"/>
            <a:ext cx="5109091"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百年未有之大变局与构建新发展格局</a:t>
            </a:r>
          </a:p>
        </p:txBody>
      </p:sp>
      <p:sp>
        <p:nvSpPr>
          <p:cNvPr id="9" name="内容占位符 2"/>
          <p:cNvSpPr txBox="1"/>
          <p:nvPr/>
        </p:nvSpPr>
        <p:spPr bwMode="auto">
          <a:xfrm>
            <a:off x="547975" y="1231550"/>
            <a:ext cx="10971372" cy="51292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marL="408305" marR="0" lvl="0" indent="-408305"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2020</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年</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7</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月至</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9</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月，习近平总书记主持了企业家座谈会、经济社会领域专家座谈会、科学家座谈会。在三次座谈会上，习近平总书记都谈到，</a:t>
            </a:r>
            <a:r>
              <a:rPr kumimoji="0" lang="zh-CN" altLang="en-US" sz="2400" b="0" i="0" u="none" strike="noStrike" kern="0" cap="none" spc="0" normalizeH="0" baseline="0" noProof="0" dirty="0" smtClean="0">
                <a:ln>
                  <a:noFill/>
                </a:ln>
                <a:solidFill>
                  <a:srgbClr val="FF0000"/>
                </a:solidFill>
                <a:effectLst/>
                <a:uLnTx/>
                <a:uFillTx/>
                <a:latin typeface="微软雅黑" panose="020B0503020204020204" pitchFamily="34" charset="-122"/>
                <a:ea typeface="微软雅黑" panose="020B0503020204020204" pitchFamily="34" charset="-122"/>
              </a:rPr>
              <a:t>当今世界正经历百年未有之大变局</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884555" marR="0" lvl="1" indent="-340360"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p"/>
              <a:defRPr/>
            </a:pPr>
            <a:r>
              <a:rPr kumimoji="0" lang="zh-CN" altLang="en-US"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当前，新冠肺炎疫情全球大流行使这个大变局加速变化，保护主义、单边主义上升，世界经济低迷，全球产业链供应链因非经济因素而面临冲击，国际经济、科技、文化、安全、政治等格局都在发生深刻调整，世界进入动荡变革期。国内发展环境也经历着深刻变化，我国已进入高质量发展阶段，社会主要矛盾已经转化为人民日益增长的美好生活需要和不平衡不充分的发展之间的矛盾，人民对美好生活的要求不断提高。</a:t>
            </a:r>
          </a:p>
          <a:p>
            <a:pPr marL="408305" marR="0" lvl="0" indent="-408305" algn="l" defTabSz="914400" rtl="0" eaLnBrk="0" fontAlgn="base" latinLnBrk="0" hangingPunct="0">
              <a:lnSpc>
                <a:spcPts val="3200"/>
              </a:lnSpc>
              <a:spcBef>
                <a:spcPct val="20000"/>
              </a:spcBef>
              <a:spcAft>
                <a:spcPct val="0"/>
              </a:spcAft>
              <a:buClr>
                <a:srgbClr val="002060"/>
              </a:buClr>
              <a:buSzTx/>
              <a:buFont typeface="Wingdings" panose="05000000000000000000" pitchFamily="2" charset="2"/>
              <a:buChar char="v"/>
              <a:defRPr/>
            </a:pP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面对大变局，要构建新发展格局。在三次座谈会上，习近平都谈到要</a:t>
            </a:r>
            <a:r>
              <a:rPr kumimoji="0" lang="zh-CN" altLang="en-US" sz="2400" b="0" i="0" u="none" strike="noStrike" kern="0" cap="none" spc="0" normalizeH="0" baseline="0" noProof="0" dirty="0" smtClean="0">
                <a:ln>
                  <a:noFill/>
                </a:ln>
                <a:solidFill>
                  <a:srgbClr val="FF0000"/>
                </a:solidFill>
                <a:effectLst/>
                <a:uLnTx/>
                <a:uFillTx/>
                <a:latin typeface="微软雅黑" panose="020B0503020204020204" pitchFamily="34" charset="-122"/>
                <a:ea typeface="微软雅黑" panose="020B0503020204020204" pitchFamily="34" charset="-122"/>
              </a:rPr>
              <a:t>构建以国内大循环为主体、国内国际双循环相互促进的新发展格局</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endParaRPr kumimoji="0" lang="zh-CN" altLang="en-US" sz="2400" b="0" i="0" u="none" strike="noStrike" kern="0" cap="none" spc="0" normalizeH="0" baseline="0" noProof="0" dirty="0">
              <a:ln>
                <a:noFill/>
              </a:ln>
              <a:solidFill>
                <a:srgbClr val="000000"/>
              </a:solidFill>
              <a:effectLst/>
              <a:uLnTx/>
              <a:uFillTx/>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0839600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flipV="1">
            <a:off x="361315" y="6548755"/>
            <a:ext cx="6224270" cy="1905"/>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
        <p:nvSpPr>
          <p:cNvPr id="28" name="文本框 27"/>
          <p:cNvSpPr txBox="1"/>
          <p:nvPr/>
        </p:nvSpPr>
        <p:spPr>
          <a:xfrm>
            <a:off x="4661976" y="313690"/>
            <a:ext cx="2646878" cy="581057"/>
          </a:xfrm>
          <a:prstGeom prst="rect">
            <a:avLst/>
          </a:prstGeom>
          <a:noFill/>
        </p:spPr>
        <p:txBody>
          <a:bodyPr wrap="none" rtlCol="0">
            <a:spAutoFit/>
          </a:bodyPr>
          <a:lstStyle/>
          <a:p>
            <a:pPr>
              <a:lnSpc>
                <a:spcPct val="150000"/>
              </a:lnSpc>
            </a:pPr>
            <a:r>
              <a:rPr lang="zh-CN" altLang="en-US" sz="2400" b="1" dirty="0">
                <a:solidFill>
                  <a:srgbClr val="C00000"/>
                </a:solidFill>
                <a:latin typeface="微软雅黑" panose="020B0503020204020204" pitchFamily="34" charset="-122"/>
                <a:ea typeface="微软雅黑" panose="020B0503020204020204" pitchFamily="34" charset="-122"/>
              </a:rPr>
              <a:t>探究性学习主题：</a:t>
            </a:r>
          </a:p>
        </p:txBody>
      </p:sp>
      <p:sp>
        <p:nvSpPr>
          <p:cNvPr id="8" name="内容占位符 2"/>
          <p:cNvSpPr txBox="1"/>
          <p:nvPr/>
        </p:nvSpPr>
        <p:spPr bwMode="auto">
          <a:xfrm>
            <a:off x="610315" y="941484"/>
            <a:ext cx="10971372" cy="5264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8850" tIns="54425" rIns="108850" bIns="54425" numCol="1" anchor="t" anchorCtr="0" compatLnSpc="1"/>
          <a:lstStyle>
            <a:lvl1pPr marL="408305" indent="-408305" algn="l" rtl="0" eaLnBrk="0" fontAlgn="base" hangingPunct="0">
              <a:spcBef>
                <a:spcPct val="20000"/>
              </a:spcBef>
              <a:spcAft>
                <a:spcPct val="0"/>
              </a:spcAft>
              <a:buClr>
                <a:srgbClr val="002060"/>
              </a:buClr>
              <a:buFont typeface="Wingdings" panose="05000000000000000000" pitchFamily="2" charset="2"/>
              <a:buChar char="v"/>
              <a:defRPr sz="2800">
                <a:solidFill>
                  <a:schemeClr val="tx1"/>
                </a:solidFill>
                <a:latin typeface="宋体" panose="02010600030101010101" pitchFamily="2" charset="-122"/>
                <a:ea typeface="宋体" panose="02010600030101010101" pitchFamily="2" charset="-122"/>
                <a:cs typeface="+mn-cs"/>
              </a:defRPr>
            </a:lvl1pPr>
            <a:lvl2pPr marL="884555" indent="-340360" algn="l" rtl="0" eaLnBrk="0" fontAlgn="base" hangingPunct="0">
              <a:spcBef>
                <a:spcPct val="20000"/>
              </a:spcBef>
              <a:spcAft>
                <a:spcPct val="0"/>
              </a:spcAft>
              <a:buClr>
                <a:srgbClr val="002060"/>
              </a:buClr>
              <a:buFont typeface="Wingdings" panose="05000000000000000000" pitchFamily="2" charset="2"/>
              <a:buChar char="p"/>
              <a:defRPr sz="2400">
                <a:solidFill>
                  <a:schemeClr val="tx1"/>
                </a:solidFill>
                <a:latin typeface="宋体" panose="02010600030101010101" pitchFamily="2" charset="-122"/>
                <a:ea typeface="宋体" panose="02010600030101010101" pitchFamily="2" charset="-122"/>
              </a:defRPr>
            </a:lvl2pPr>
            <a:lvl3pPr marL="1360805" indent="-272415" algn="l" rtl="0" eaLnBrk="0" fontAlgn="base" hangingPunct="0">
              <a:spcBef>
                <a:spcPct val="20000"/>
              </a:spcBef>
              <a:spcAft>
                <a:spcPct val="0"/>
              </a:spcAft>
              <a:buClr>
                <a:srgbClr val="002060"/>
              </a:buClr>
              <a:buFont typeface="Wingdings" panose="05000000000000000000" pitchFamily="2" charset="2"/>
              <a:buChar char="Ø"/>
              <a:defRPr sz="2200">
                <a:solidFill>
                  <a:schemeClr val="tx1"/>
                </a:solidFill>
                <a:latin typeface="宋体" panose="02010600030101010101" pitchFamily="2" charset="-122"/>
                <a:ea typeface="宋体" panose="02010600030101010101" pitchFamily="2" charset="-122"/>
              </a:defRPr>
            </a:lvl3pPr>
            <a:lvl4pPr marL="1905000"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4pPr>
            <a:lvl5pPr marL="2449195" indent="-272415" algn="l" rtl="0" eaLnBrk="0" fontAlgn="base" hangingPunct="0">
              <a:spcBef>
                <a:spcPct val="20000"/>
              </a:spcBef>
              <a:spcAft>
                <a:spcPct val="0"/>
              </a:spcAft>
              <a:buChar char="»"/>
              <a:defRPr sz="2200">
                <a:solidFill>
                  <a:schemeClr val="tx1"/>
                </a:solidFill>
                <a:latin typeface="宋体" panose="02010600030101010101" pitchFamily="2" charset="-122"/>
                <a:ea typeface="宋体" panose="02010600030101010101" pitchFamily="2" charset="-122"/>
              </a:defRPr>
            </a:lvl5pPr>
            <a:lvl6pPr marL="2993390" indent="-272415" algn="l" rtl="0" eaLnBrk="1" fontAlgn="base" hangingPunct="1">
              <a:spcBef>
                <a:spcPct val="20000"/>
              </a:spcBef>
              <a:spcAft>
                <a:spcPct val="0"/>
              </a:spcAft>
              <a:buChar char="»"/>
              <a:defRPr sz="2400">
                <a:solidFill>
                  <a:schemeClr val="tx1"/>
                </a:solidFill>
                <a:latin typeface="Arial" panose="020B0604020202020204" pitchFamily="34" charset="0"/>
              </a:defRPr>
            </a:lvl6pPr>
            <a:lvl7pPr marL="3537585" indent="-272415" algn="l" rtl="0" eaLnBrk="1" fontAlgn="base" hangingPunct="1">
              <a:spcBef>
                <a:spcPct val="20000"/>
              </a:spcBef>
              <a:spcAft>
                <a:spcPct val="0"/>
              </a:spcAft>
              <a:buChar char="»"/>
              <a:defRPr sz="2400">
                <a:solidFill>
                  <a:schemeClr val="tx1"/>
                </a:solidFill>
                <a:latin typeface="Arial" panose="020B0604020202020204" pitchFamily="34" charset="0"/>
              </a:defRPr>
            </a:lvl7pPr>
            <a:lvl8pPr marL="4081780" indent="-272415" algn="l" rtl="0" eaLnBrk="1" fontAlgn="base" hangingPunct="1">
              <a:spcBef>
                <a:spcPct val="20000"/>
              </a:spcBef>
              <a:spcAft>
                <a:spcPct val="0"/>
              </a:spcAft>
              <a:buChar char="»"/>
              <a:defRPr sz="2400">
                <a:solidFill>
                  <a:schemeClr val="tx1"/>
                </a:solidFill>
                <a:latin typeface="Arial" panose="020B0604020202020204" pitchFamily="34" charset="0"/>
              </a:defRPr>
            </a:lvl8pPr>
            <a:lvl9pPr marL="4625975" indent="-272415" algn="l" rtl="0" eaLnBrk="1" fontAlgn="base" hangingPunct="1">
              <a:spcBef>
                <a:spcPct val="20000"/>
              </a:spcBef>
              <a:spcAft>
                <a:spcPct val="0"/>
              </a:spcAft>
              <a:buChar char="»"/>
              <a:defRPr sz="2400">
                <a:solidFill>
                  <a:schemeClr val="tx1"/>
                </a:solidFill>
                <a:latin typeface="Arial" panose="020B0604020202020204" pitchFamily="34" charset="0"/>
              </a:defRPr>
            </a:lvl9pPr>
          </a:lstStyle>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1</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、近现代中国革命与民族复兴</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2</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、中国共产党与中国道路探索</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3</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、革命、建设、改革与中国发展</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4</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、中国特色社会主义政治经济学、新发展理念、新发展阶段、新发展格局</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5</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、中国特色社会主义制度成熟定型、国家治理体系与治理能力现代化</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5</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、中国传统文化、现代化与国家转型发展</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6</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、当前中国发展重大现实问题、热点难点问题，比如新发展格局，生态问题，道德失范问题，西式民主与中国式民主比较，供给侧结构性改革；高质量发展</a:t>
            </a: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a:t>
            </a: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7</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、如何认识中国特色社会主义的新发展，比如“五位一体”、“四个全面”、新发展理念、“四个自信”、“四个伟大”、“两个全局”，伟大建党精神、中国共产党人精神谱系等</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408305" marR="0" lvl="0" indent="-408305"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v"/>
              <a:defRPr/>
            </a:pPr>
            <a:r>
              <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8</a:t>
            </a:r>
            <a:r>
              <a:rPr kumimoji="0" lang="zh-CN" altLang="en-US"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rPr>
              <a:t>、其他与本课程相关的感兴趣话题</a:t>
            </a:r>
            <a:endParaRPr kumimoji="0" lang="en-US" altLang="zh-CN" sz="2400" b="0" i="0" u="none" strike="noStrike" kern="0" cap="none" spc="0" normalizeH="0" baseline="0" noProof="0" dirty="0" smtClean="0">
              <a:ln>
                <a:noFill/>
              </a:ln>
              <a:solidFill>
                <a:srgbClr val="000000"/>
              </a:solidFill>
              <a:effectLst/>
              <a:uLnTx/>
              <a:uFillTx/>
              <a:latin typeface="微软雅黑" panose="020B0503020204020204" pitchFamily="34" charset="-122"/>
              <a:ea typeface="微软雅黑" panose="020B0503020204020204" pitchFamily="34" charset="-122"/>
            </a:endParaRPr>
          </a:p>
          <a:p>
            <a:pPr marL="884555" marR="0" lvl="1" indent="-340360" algn="l" defTabSz="914400" rtl="0" eaLnBrk="0" fontAlgn="base" latinLnBrk="0" hangingPunct="0">
              <a:lnSpc>
                <a:spcPct val="100000"/>
              </a:lnSpc>
              <a:spcBef>
                <a:spcPct val="20000"/>
              </a:spcBef>
              <a:spcAft>
                <a:spcPct val="0"/>
              </a:spcAft>
              <a:buClr>
                <a:srgbClr val="002060"/>
              </a:buClr>
              <a:buSzTx/>
              <a:buFont typeface="Wingdings" panose="05000000000000000000" pitchFamily="2" charset="2"/>
              <a:buChar char="p"/>
              <a:defRPr/>
            </a:pPr>
            <a:endParaRPr kumimoji="0" lang="zh-CN" altLang="en-US" sz="2600" b="0" i="0" u="none" strike="noStrike" kern="0" cap="none" spc="0" normalizeH="0" baseline="0" noProof="0" dirty="0">
              <a:ln>
                <a:noFill/>
              </a:ln>
              <a:solidFill>
                <a:srgbClr val="000000"/>
              </a:solidFill>
              <a:effectLst/>
              <a:uLnTx/>
              <a:uFillTx/>
              <a:latin typeface="宋体" panose="02010600030101010101" pitchFamily="2" charset="-122"/>
              <a:ea typeface="宋体" panose="02010600030101010101" pitchFamily="2" charset="-122"/>
            </a:endParaRPr>
          </a:p>
        </p:txBody>
      </p:sp>
      <p:cxnSp>
        <p:nvCxnSpPr>
          <p:cNvPr id="7" name="直接连接符 6"/>
          <p:cNvCxnSpPr/>
          <p:nvPr/>
        </p:nvCxnSpPr>
        <p:spPr>
          <a:xfrm>
            <a:off x="416560" y="313690"/>
            <a:ext cx="11293475" cy="0"/>
          </a:xfrm>
          <a:prstGeom prst="line">
            <a:avLst/>
          </a:prstGeom>
          <a:ln>
            <a:solidFill>
              <a:srgbClr val="C0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5580358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KSO_WPP_MARK_KEY" val="63336436-b8f5-423c-b36b-a28195181490"/>
  <p:tag name="COMMONDATA" val="eyJjb3VudCI6MzIsImhkaWQiOiI1NzdhMDk3OTQxYWE0ZmJiMWFjYzQ5ZDE5MTcxMDQ2MCIsInVzZXJDb3VudCI6NH0="/>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1165</Words>
  <Application>Microsoft Office PowerPoint</Application>
  <PresentationFormat>自定义</PresentationFormat>
  <Paragraphs>85</Paragraphs>
  <Slides>10</Slides>
  <Notes>2</Notes>
  <HiddenSlides>0</HiddenSlides>
  <MMClips>0</MMClips>
  <ScaleCrop>false</ScaleCrop>
  <HeadingPairs>
    <vt:vector size="4" baseType="variant">
      <vt:variant>
        <vt:lpstr>主题</vt:lpstr>
      </vt:variant>
      <vt:variant>
        <vt:i4>1</vt:i4>
      </vt:variant>
      <vt:variant>
        <vt:lpstr>幻灯片标题</vt:lpstr>
      </vt:variant>
      <vt:variant>
        <vt:i4>10</vt:i4>
      </vt:variant>
    </vt:vector>
  </HeadingPairs>
  <TitlesOfParts>
    <vt:vector size="11"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asus</dc:creator>
  <cp:lastModifiedBy>paul</cp:lastModifiedBy>
  <cp:revision>226</cp:revision>
  <dcterms:created xsi:type="dcterms:W3CDTF">2019-06-19T02:08:00Z</dcterms:created>
  <dcterms:modified xsi:type="dcterms:W3CDTF">2022-10-18T05:43:43Z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2052-11.1.0.12598</vt:lpwstr>
  </property>
  <property fmtid="{D5CDD505-2E9C-101B-9397-08002B2CF9AE}" pid="3" name="ICV">
    <vt:lpwstr>11B747BF10834A2DAD7E9DB2E66EF8E7</vt:lpwstr>
  </property>
  <property fmtid="{D5CDD505-2E9C-101B-9397-08002B2CF9AE}" pid="4" name="KSOTemplateUUID">
    <vt:lpwstr>v1.0_mb_+SDiWV4+isqEpFouVGMZjw==</vt:lpwstr>
  </property>
</Properties>
</file>